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4">
  <p:sldMasterIdLst>
    <p:sldMasterId id="2147483680" r:id="rId1"/>
  </p:sldMasterIdLst>
  <p:sldIdLst>
    <p:sldId id="265" r:id="rId2"/>
    <p:sldId id="256" r:id="rId3"/>
    <p:sldId id="294" r:id="rId4"/>
    <p:sldId id="295" r:id="rId5"/>
    <p:sldId id="296" r:id="rId6"/>
    <p:sldId id="257" r:id="rId7"/>
    <p:sldId id="267" r:id="rId8"/>
    <p:sldId id="266" r:id="rId9"/>
    <p:sldId id="297" r:id="rId10"/>
    <p:sldId id="298" r:id="rId11"/>
    <p:sldId id="299" r:id="rId12"/>
    <p:sldId id="300" r:id="rId13"/>
    <p:sldId id="258" r:id="rId14"/>
    <p:sldId id="269" r:id="rId15"/>
    <p:sldId id="268" r:id="rId16"/>
    <p:sldId id="301" r:id="rId17"/>
    <p:sldId id="259" r:id="rId18"/>
    <p:sldId id="271" r:id="rId19"/>
    <p:sldId id="270" r:id="rId20"/>
    <p:sldId id="260" r:id="rId21"/>
    <p:sldId id="279" r:id="rId22"/>
    <p:sldId id="277" r:id="rId23"/>
    <p:sldId id="278" r:id="rId24"/>
    <p:sldId id="276" r:id="rId25"/>
    <p:sldId id="275" r:id="rId26"/>
    <p:sldId id="274" r:id="rId27"/>
    <p:sldId id="27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56EFFBC-8B71-478D-BE79-2D98AB3AFCB8}">
          <p14:sldIdLst>
            <p14:sldId id="265"/>
            <p14:sldId id="256"/>
            <p14:sldId id="294"/>
            <p14:sldId id="295"/>
            <p14:sldId id="296"/>
            <p14:sldId id="257"/>
            <p14:sldId id="267"/>
            <p14:sldId id="266"/>
            <p14:sldId id="297"/>
            <p14:sldId id="298"/>
            <p14:sldId id="299"/>
            <p14:sldId id="300"/>
            <p14:sldId id="258"/>
            <p14:sldId id="269"/>
            <p14:sldId id="268"/>
            <p14:sldId id="301"/>
            <p14:sldId id="259"/>
            <p14:sldId id="271"/>
            <p14:sldId id="270"/>
            <p14:sldId id="260"/>
            <p14:sldId id="279"/>
            <p14:sldId id="277"/>
            <p14:sldId id="278"/>
            <p14:sldId id="276"/>
            <p14:sldId id="275"/>
            <p14:sldId id="274"/>
            <p14:sldId id="273"/>
          </p14:sldIdLst>
        </p14:section>
        <p14:section name="无标题节" id="{0E477037-A3D9-4E7E-A0CF-2D730D127A3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31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131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3889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2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400"/>
            </a:lvl2pPr>
            <a:lvl3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000"/>
            </a:lvl3pPr>
            <a:lvl4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/>
            </a:lvl4pPr>
            <a:lvl5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600"/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1300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47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062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671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22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660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1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FD80F41-6316-4508-95DB-7AB048DD3066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624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581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FD80F41-6316-4508-95DB-7AB048DD3066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77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30195" y="1122363"/>
            <a:ext cx="10037805" cy="320250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 smtClean="0"/>
              <a:t>第</a:t>
            </a:r>
            <a:r>
              <a:rPr lang="en-US" altLang="zh-CN" dirty="0" smtClean="0"/>
              <a:t>3</a:t>
            </a:r>
            <a:r>
              <a:rPr lang="zh-CN" altLang="en-US" dirty="0" smtClean="0"/>
              <a:t>章 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办公应用软件</a:t>
            </a:r>
            <a:r>
              <a:rPr lang="en-US" altLang="zh-CN" dirty="0" smtClean="0"/>
              <a:t>Office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5746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3.2.5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图文混排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600" b="1" dirty="0">
                <a:latin typeface="+mn-ea"/>
              </a:rPr>
              <a:t>1</a:t>
            </a:r>
            <a:r>
              <a:rPr lang="zh-CN" altLang="en-US" sz="1600" b="1" dirty="0">
                <a:latin typeface="+mn-ea"/>
              </a:rPr>
              <a:t>．插入图片</a:t>
            </a:r>
          </a:p>
          <a:p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1</a:t>
            </a:r>
            <a:r>
              <a:rPr lang="zh-CN" altLang="en-US" sz="1600" dirty="0">
                <a:latin typeface="+mn-ea"/>
              </a:rPr>
              <a:t>）本机图片</a:t>
            </a:r>
            <a:r>
              <a:rPr lang="zh-CN" altLang="en-US" sz="1600" dirty="0" smtClean="0">
                <a:latin typeface="+mn-ea"/>
              </a:rPr>
              <a:t>。（</a:t>
            </a:r>
            <a:r>
              <a:rPr lang="en-US" altLang="zh-CN" sz="1600" dirty="0">
                <a:latin typeface="+mn-ea"/>
              </a:rPr>
              <a:t>2</a:t>
            </a:r>
            <a:r>
              <a:rPr lang="zh-CN" altLang="en-US" sz="1600" dirty="0">
                <a:latin typeface="+mn-ea"/>
              </a:rPr>
              <a:t>）联机图片</a:t>
            </a:r>
            <a:r>
              <a:rPr lang="zh-CN" altLang="en-US" sz="1600" dirty="0" smtClean="0">
                <a:latin typeface="+mn-ea"/>
              </a:rPr>
              <a:t>。（</a:t>
            </a:r>
            <a:r>
              <a:rPr lang="en-US" altLang="zh-CN" sz="1600" dirty="0">
                <a:latin typeface="+mn-ea"/>
              </a:rPr>
              <a:t>3</a:t>
            </a:r>
            <a:r>
              <a:rPr lang="zh-CN" altLang="en-US" sz="1600" dirty="0">
                <a:latin typeface="+mn-ea"/>
              </a:rPr>
              <a:t>）添加图表</a:t>
            </a:r>
            <a:r>
              <a:rPr lang="zh-CN" altLang="en-US" sz="1600" dirty="0" smtClean="0">
                <a:latin typeface="+mn-ea"/>
              </a:rPr>
              <a:t>。（</a:t>
            </a:r>
            <a:r>
              <a:rPr lang="en-US" altLang="zh-CN" sz="1600" dirty="0">
                <a:latin typeface="+mn-ea"/>
              </a:rPr>
              <a:t>4</a:t>
            </a:r>
            <a:r>
              <a:rPr lang="zh-CN" altLang="en-US" sz="1600" dirty="0">
                <a:latin typeface="+mn-ea"/>
              </a:rPr>
              <a:t>）屏幕截图。</a:t>
            </a:r>
          </a:p>
          <a:p>
            <a:r>
              <a:rPr lang="en-US" altLang="zh-CN" sz="1600" b="1" dirty="0">
                <a:latin typeface="+mn-ea"/>
              </a:rPr>
              <a:t>2. </a:t>
            </a:r>
            <a:r>
              <a:rPr lang="zh-CN" altLang="en-US" sz="1600" b="1" dirty="0">
                <a:latin typeface="+mn-ea"/>
              </a:rPr>
              <a:t>图片格式化</a:t>
            </a:r>
          </a:p>
          <a:p>
            <a:r>
              <a:rPr lang="en-US" altLang="zh-CN" sz="1600" b="1" dirty="0">
                <a:latin typeface="+mn-ea"/>
              </a:rPr>
              <a:t>3</a:t>
            </a:r>
            <a:r>
              <a:rPr lang="zh-CN" altLang="en-US" sz="1600" b="1" dirty="0">
                <a:latin typeface="+mn-ea"/>
              </a:rPr>
              <a:t>．插入自选图形</a:t>
            </a:r>
          </a:p>
          <a:p>
            <a:pPr marL="0" indent="0">
              <a:buNone/>
            </a:pPr>
            <a:r>
              <a:rPr lang="zh-CN" altLang="en-US" sz="1600" dirty="0" smtClean="0">
                <a:latin typeface="+mn-ea"/>
              </a:rPr>
              <a:t> （</a:t>
            </a:r>
            <a:r>
              <a:rPr lang="en-US" altLang="zh-CN" sz="1600" dirty="0">
                <a:latin typeface="+mn-ea"/>
              </a:rPr>
              <a:t>1</a:t>
            </a:r>
            <a:r>
              <a:rPr lang="zh-CN" altLang="en-US" sz="1600" dirty="0">
                <a:latin typeface="+mn-ea"/>
              </a:rPr>
              <a:t>）绘制图形</a:t>
            </a:r>
            <a:r>
              <a:rPr lang="zh-CN" altLang="en-US" sz="1600" dirty="0" smtClean="0">
                <a:latin typeface="+mn-ea"/>
              </a:rPr>
              <a:t>。（</a:t>
            </a:r>
            <a:r>
              <a:rPr lang="en-US" altLang="zh-CN" sz="1600" dirty="0">
                <a:latin typeface="+mn-ea"/>
              </a:rPr>
              <a:t>2</a:t>
            </a:r>
            <a:r>
              <a:rPr lang="zh-CN" altLang="en-US" sz="1600" dirty="0">
                <a:latin typeface="+mn-ea"/>
              </a:rPr>
              <a:t>）编辑图形。</a:t>
            </a:r>
          </a:p>
          <a:p>
            <a:r>
              <a:rPr lang="en-US" altLang="zh-CN" sz="1600" b="1" dirty="0">
                <a:latin typeface="+mn-ea"/>
              </a:rPr>
              <a:t>4</a:t>
            </a:r>
            <a:r>
              <a:rPr lang="zh-CN" altLang="en-US" sz="1600" b="1" dirty="0">
                <a:latin typeface="+mn-ea"/>
              </a:rPr>
              <a:t>．</a:t>
            </a:r>
            <a:r>
              <a:rPr lang="en-US" altLang="zh-CN" sz="1600" b="1" dirty="0">
                <a:latin typeface="+mn-ea"/>
              </a:rPr>
              <a:t>SmartArt</a:t>
            </a:r>
            <a:r>
              <a:rPr lang="zh-CN" altLang="en-US" sz="1600" b="1" dirty="0">
                <a:latin typeface="+mn-ea"/>
              </a:rPr>
              <a:t>图形</a:t>
            </a:r>
          </a:p>
          <a:p>
            <a:r>
              <a:rPr lang="en-US" altLang="zh-CN" sz="1600" b="1" dirty="0">
                <a:latin typeface="+mn-ea"/>
              </a:rPr>
              <a:t>5</a:t>
            </a:r>
            <a:r>
              <a:rPr lang="zh-CN" altLang="en-US" sz="1600" b="1" dirty="0">
                <a:latin typeface="+mn-ea"/>
              </a:rPr>
              <a:t>．插入文本框</a:t>
            </a:r>
          </a:p>
          <a:p>
            <a:r>
              <a:rPr lang="en-US" altLang="zh-CN" sz="1600" b="1" dirty="0">
                <a:latin typeface="+mn-ea"/>
              </a:rPr>
              <a:t>6. </a:t>
            </a:r>
            <a:r>
              <a:rPr lang="zh-CN" altLang="en-US" sz="1600" b="1" dirty="0">
                <a:latin typeface="+mn-ea"/>
              </a:rPr>
              <a:t>插入艺术字</a:t>
            </a:r>
          </a:p>
          <a:p>
            <a:r>
              <a:rPr lang="en-US" altLang="zh-CN" sz="1600" b="1" dirty="0">
                <a:latin typeface="+mn-ea"/>
              </a:rPr>
              <a:t>7. </a:t>
            </a:r>
            <a:r>
              <a:rPr lang="zh-CN" altLang="en-US" sz="1600" b="1" dirty="0">
                <a:latin typeface="+mn-ea"/>
              </a:rPr>
              <a:t>插入数学公式</a:t>
            </a:r>
          </a:p>
          <a:p>
            <a:r>
              <a:rPr lang="zh-CN" altLang="en-US" sz="1600" dirty="0" smtClean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1</a:t>
            </a:r>
            <a:r>
              <a:rPr lang="zh-CN" altLang="en-US" sz="1600" dirty="0">
                <a:latin typeface="+mn-ea"/>
              </a:rPr>
              <a:t>）插入公式、编辑公式</a:t>
            </a:r>
            <a:r>
              <a:rPr lang="zh-CN" altLang="en-US" sz="1600" dirty="0" smtClean="0">
                <a:latin typeface="+mn-ea"/>
              </a:rPr>
              <a:t>。  （</a:t>
            </a:r>
            <a:r>
              <a:rPr lang="en-US" altLang="zh-CN" sz="1600" dirty="0">
                <a:latin typeface="+mn-ea"/>
              </a:rPr>
              <a:t>2</a:t>
            </a:r>
            <a:r>
              <a:rPr lang="zh-CN" altLang="en-US" sz="1600" dirty="0">
                <a:latin typeface="+mn-ea"/>
              </a:rPr>
              <a:t>）使用墨迹公式。</a:t>
            </a:r>
          </a:p>
          <a:p>
            <a:endParaRPr lang="zh-CN" altLang="en-US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91802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3.2.6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页面设置与打印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．设置封面</a:t>
            </a:r>
          </a:p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．设置主题</a:t>
            </a:r>
          </a:p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．设置页面背景</a:t>
            </a:r>
          </a:p>
          <a:p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）添加水印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）设置页面颜色。</a:t>
            </a:r>
          </a:p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．设置页眉和页脚</a:t>
            </a:r>
          </a:p>
          <a:p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）插入页眉和页脚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）插入页码。</a:t>
            </a:r>
          </a:p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．页面设置</a:t>
            </a:r>
          </a:p>
          <a:p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）设置页边距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）设置页面大小和方向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）设置文档网格。</a:t>
            </a:r>
          </a:p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．打印文档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75400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3.2.7  Word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的高级应用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．插入目录</a:t>
            </a:r>
          </a:p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．插入题注、脚注和尾注</a:t>
            </a:r>
          </a:p>
          <a:p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）插入题注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）插入</a:t>
            </a:r>
            <a:r>
              <a:rPr lang="zh-CN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脚注</a:t>
            </a:r>
            <a:r>
              <a:rPr lang="zh-CN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）插入尾注。</a:t>
            </a:r>
          </a:p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．文档校对</a:t>
            </a:r>
          </a:p>
          <a:p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）拼写和语法检查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）字数统计。</a:t>
            </a:r>
          </a:p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．审阅文档</a:t>
            </a:r>
          </a:p>
          <a:p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）使用批注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）修订文档。</a:t>
            </a:r>
          </a:p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．邮件合并</a:t>
            </a:r>
          </a:p>
          <a:p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）准备文档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）设置数据源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）插入合并域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）邮件合并。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23970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altLang="zh-CN" sz="4000" b="1" i="0" u="none" strike="noStrike" kern="2200" baseline="0" dirty="0" smtClean="0"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3.3  </a:t>
            </a:r>
            <a:r>
              <a:rPr lang="zh-CN" altLang="en-US" sz="4000" b="1" i="0" u="none" strike="noStrike" kern="2200" baseline="0" dirty="0" smtClean="0"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电子表格软件</a:t>
            </a:r>
            <a:r>
              <a:rPr lang="en-US" altLang="zh-CN" sz="4000" b="1" i="0" u="none" strike="noStrike" kern="2200" baseline="0" dirty="0" smtClean="0"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Excel</a:t>
            </a:r>
            <a:endParaRPr lang="zh-CN" altLang="en-US" sz="4000" b="1" i="0" u="none" strike="noStrike" kern="2200" baseline="0" dirty="0" smtClean="0">
              <a:latin typeface="黑体" panose="02010609060101010101" pitchFamily="49" charset="-122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79780"/>
          </a:xfrm>
        </p:spPr>
        <p:txBody>
          <a:bodyPr>
            <a:normAutofit/>
          </a:bodyPr>
          <a:lstStyle/>
          <a:p>
            <a:pPr lvl="0"/>
            <a:r>
              <a:rPr lang="en-US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3.3.1  Excel</a:t>
            </a:r>
            <a:r>
              <a:rPr lang="zh-CN" altLang="en-US" sz="2800" b="1" kern="100" dirty="0"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概述</a:t>
            </a:r>
          </a:p>
          <a:p>
            <a:pPr lvl="0"/>
            <a:r>
              <a:rPr lang="en-US" altLang="zh-CN" sz="1600" b="1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zh-CN" altLang="en-US" sz="1600" b="1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．</a:t>
            </a:r>
            <a:r>
              <a:rPr lang="en-US" altLang="zh-CN" sz="1600" b="1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Excel 2016</a:t>
            </a:r>
            <a:r>
              <a:rPr lang="zh-CN" altLang="en-US" sz="1600" b="1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新增功能</a:t>
            </a:r>
          </a:p>
          <a:p>
            <a:pPr lvl="0"/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）更多的</a:t>
            </a: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Office</a:t>
            </a:r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主题</a:t>
            </a:r>
            <a:r>
              <a:rPr lang="zh-CN" altLang="en-US" sz="1600" kern="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。  （</a:t>
            </a: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）全新的</a:t>
            </a: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Office</a:t>
            </a:r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助手。</a:t>
            </a:r>
          </a:p>
          <a:p>
            <a:pPr lvl="0"/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）增加了新的图表</a:t>
            </a:r>
            <a:r>
              <a:rPr lang="zh-CN" altLang="en-US" sz="1600" kern="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。    （</a:t>
            </a: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）内置了</a:t>
            </a:r>
            <a:r>
              <a:rPr lang="en-US" altLang="zh-CN" sz="1600" kern="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Power Query</a:t>
            </a:r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。</a:t>
            </a:r>
          </a:p>
          <a:p>
            <a:pPr lvl="0"/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）新增了预测功能</a:t>
            </a:r>
            <a:r>
              <a:rPr lang="zh-CN" altLang="en-US" sz="1600" kern="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。    （</a:t>
            </a: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</a:t>
            </a:r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）改进了透视表的功能。</a:t>
            </a:r>
          </a:p>
          <a:p>
            <a:pPr lvl="0"/>
            <a:r>
              <a:rPr lang="en-US" altLang="zh-CN" sz="1600" b="1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2. Excel 2016</a:t>
            </a:r>
            <a:r>
              <a:rPr lang="zh-CN" altLang="en-US" sz="1600" b="1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工作界面</a:t>
            </a:r>
          </a:p>
          <a:p>
            <a:pPr lvl="0"/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）编辑栏。</a:t>
            </a:r>
          </a:p>
          <a:p>
            <a:pPr lvl="0"/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）工作表编辑区。</a:t>
            </a:r>
          </a:p>
          <a:p>
            <a:pPr lvl="0"/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zh-CN" altLang="en-US" sz="16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）工作表标签。</a:t>
            </a:r>
          </a:p>
          <a:p>
            <a:pPr marR="0" lvl="0" rtl="0"/>
            <a:endParaRPr lang="zh-CN" altLang="en-US" b="1" i="0" u="none" strike="noStrike" kern="100" baseline="0" dirty="0" smtClean="0">
              <a:latin typeface="等线" panose="02010600030101010101" pitchFamily="2" charset="-122"/>
              <a:ea typeface="等线" panose="02010600030101010101" pitchFamily="2" charset="-122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29109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3.3.2 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Excel 2016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的基本操作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工作簿的基本操作</a:t>
            </a:r>
          </a:p>
          <a:p>
            <a:pPr marL="0" indent="0">
              <a:buNone/>
            </a:pPr>
            <a:r>
              <a:rPr lang="en-US" altLang="zh-C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工作表的基本操作</a:t>
            </a:r>
          </a:p>
          <a:p>
            <a:pPr marL="0" indent="0">
              <a:buNone/>
            </a:pP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）选择工作表</a:t>
            </a:r>
            <a:r>
              <a:rPr lang="zh-CN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（</a:t>
            </a:r>
            <a:r>
              <a:rPr lang="en-US" altLang="zh-CN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）插入与删除工作表</a:t>
            </a:r>
            <a:r>
              <a:rPr lang="zh-CN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（</a:t>
            </a:r>
            <a:r>
              <a:rPr lang="en-US" altLang="zh-CN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）重命名工作表。</a:t>
            </a:r>
          </a:p>
          <a:p>
            <a:pPr marL="0" indent="0">
              <a:buNone/>
            </a:pP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）移动或复制工作表</a:t>
            </a:r>
            <a:r>
              <a:rPr lang="zh-CN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）行、列和单元格的管理</a:t>
            </a:r>
            <a:r>
              <a:rPr lang="zh-CN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）保护工作表</a:t>
            </a:r>
            <a:r>
              <a:rPr lang="zh-CN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。（</a:t>
            </a:r>
            <a:r>
              <a:rPr lang="en-US" altLang="zh-CN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）工作表的其他操作。</a:t>
            </a:r>
          </a:p>
          <a:p>
            <a:pPr marL="0" indent="0">
              <a:buNone/>
            </a:pPr>
            <a:r>
              <a:rPr lang="en-US" altLang="zh-C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输入和编辑数据</a:t>
            </a:r>
          </a:p>
          <a:p>
            <a:pPr marL="0" indent="0">
              <a:buNone/>
            </a:pP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）数字（值）型数据及其输入。</a:t>
            </a:r>
          </a:p>
          <a:p>
            <a:pPr marL="0" indent="0">
              <a:buNone/>
            </a:pP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）文本（字符或文字）型数据及其输入。</a:t>
            </a:r>
          </a:p>
          <a:p>
            <a:pPr marL="0" indent="0">
              <a:buNone/>
            </a:pP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）日期和时间型数据及其输入。</a:t>
            </a:r>
          </a:p>
          <a:p>
            <a:pPr marL="0" indent="0">
              <a:buNone/>
            </a:pPr>
            <a:r>
              <a:rPr lang="en-US" altLang="zh-C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zh-CN" alt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自动填充数据</a:t>
            </a:r>
          </a:p>
          <a:p>
            <a:pPr marL="0" indent="0">
              <a:buNone/>
            </a:pP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）自动填充</a:t>
            </a:r>
            <a:r>
              <a:rPr lang="zh-CN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   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）创建自定义序列。</a:t>
            </a:r>
          </a:p>
          <a:p>
            <a:pPr marL="0" indent="0">
              <a:buNone/>
            </a:pP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）多个不连续的单元格输入相同的数据。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7383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3.3.3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公式与函数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公式</a:t>
            </a:r>
          </a:p>
          <a:p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）公式中的运算符。</a:t>
            </a:r>
          </a:p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zh-CN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包含四类运算符：算术运算符、比较运算符、文本运算符和引用运算符。</a:t>
            </a:r>
          </a:p>
          <a:p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）公式中的运算顺序。</a:t>
            </a:r>
          </a:p>
          <a:p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公式中的运算符运算优先级为：</a:t>
            </a:r>
          </a:p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（冒号）、空格、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（逗号）→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（百分比）→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^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（乘幂）→*（乘）、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（除）→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（加）、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（减）→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（连接符）→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&lt;=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&gt;=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&lt;&gt;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（比较运算符）。</a:t>
            </a:r>
          </a:p>
          <a:p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）单元格引用。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0792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函数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）函数的输入与使用。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）常用函数介绍。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① 求和函数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              ② 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条件求和函数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SUMIF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SUMIFS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③ 求平均值函数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④ 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计数函数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⑤ 条件计数函数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COUNTIF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⑥ 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排序函数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RANK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⑦ 求最大值和最小值函数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⑧ 逻辑函数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     ⑨ 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条件函数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⑩ 取字符串子串函数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⑪ 查找函数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VLOOKUP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  <a:p>
            <a:endParaRPr lang="zh-CN" altLang="en-US" dirty="0"/>
          </a:p>
        </p:txBody>
      </p:sp>
      <p:sp>
        <p:nvSpPr>
          <p:cNvPr id="2" name="矩形 1"/>
          <p:cNvSpPr/>
          <p:nvPr/>
        </p:nvSpPr>
        <p:spPr>
          <a:xfrm>
            <a:off x="1288474" y="1296786"/>
            <a:ext cx="6301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3.3.3</a:t>
            </a: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 公式与函数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1525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7280" y="679622"/>
            <a:ext cx="10058400" cy="1057738"/>
          </a:xfrm>
        </p:spPr>
        <p:txBody>
          <a:bodyPr>
            <a:normAutofit/>
          </a:bodyPr>
          <a:lstStyle/>
          <a:p>
            <a:pPr marR="0" rtl="0"/>
            <a:r>
              <a:rPr lang="en-US" altLang="zh-CN" sz="2800" b="1" i="0" u="none" strike="noStrike" kern="2200" baseline="0" dirty="0" smtClean="0"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3.3.4</a:t>
            </a:r>
            <a:r>
              <a:rPr lang="zh-CN" altLang="en-US" sz="2800" b="1" i="0" u="none" strike="noStrike" kern="2200" baseline="0" dirty="0" smtClean="0"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  格式化工作表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30352"/>
          </a:xfrm>
        </p:spPr>
        <p:txBody>
          <a:bodyPr>
            <a:normAutofit/>
          </a:bodyPr>
          <a:lstStyle/>
          <a:p>
            <a:pPr marL="384048" lvl="2" indent="0">
              <a:buNone/>
            </a:pPr>
            <a:r>
              <a:rPr lang="en-US" altLang="zh-CN" sz="1600" b="1" kern="100" dirty="0">
                <a:latin typeface="+mn-ea"/>
                <a:sym typeface="Symbol" panose="05050102010706020507" pitchFamily="18" charset="2"/>
              </a:rPr>
              <a:t>1. </a:t>
            </a:r>
            <a:r>
              <a:rPr lang="zh-CN" altLang="en-US" sz="1600" b="1" kern="100" dirty="0">
                <a:latin typeface="+mn-ea"/>
                <a:sym typeface="Symbol" panose="05050102010706020507" pitchFamily="18" charset="2"/>
              </a:rPr>
              <a:t>格式化单元格</a:t>
            </a:r>
          </a:p>
          <a:p>
            <a:pPr marL="384048" lvl="2" indent="0">
              <a:buNone/>
            </a:pPr>
            <a:r>
              <a:rPr lang="en-US" altLang="zh-CN" sz="1600" b="1" kern="100" dirty="0">
                <a:latin typeface="+mn-ea"/>
                <a:sym typeface="Symbol" panose="05050102010706020507" pitchFamily="18" charset="2"/>
              </a:rPr>
              <a:t>2. </a:t>
            </a:r>
            <a:r>
              <a:rPr lang="zh-CN" altLang="en-US" sz="1600" b="1" kern="100" dirty="0">
                <a:latin typeface="+mn-ea"/>
                <a:sym typeface="Symbol" panose="05050102010706020507" pitchFamily="18" charset="2"/>
              </a:rPr>
              <a:t>格式化表格</a:t>
            </a:r>
          </a:p>
          <a:p>
            <a:pPr marL="384048" lvl="2" indent="0">
              <a:buNone/>
            </a:pP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1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）设置列宽和行高。</a:t>
            </a:r>
          </a:p>
          <a:p>
            <a:pPr marL="384048" lvl="2" indent="0">
              <a:buNone/>
            </a:pP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2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）自动套用格式。</a:t>
            </a:r>
          </a:p>
          <a:p>
            <a:pPr marL="384048" lvl="2" indent="0">
              <a:buNone/>
            </a:pP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3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）条件格式。</a:t>
            </a:r>
          </a:p>
          <a:p>
            <a:pPr marL="384048" lvl="2" indent="0">
              <a:buNone/>
            </a:pPr>
            <a:endParaRPr lang="zh-CN" altLang="en-US" i="0" u="none" strike="noStrike" kern="100" baseline="0" dirty="0" smtClean="0">
              <a:latin typeface="等线" panose="02010600030101010101" pitchFamily="2" charset="-122"/>
              <a:ea typeface="等线" panose="02010600030101010101" pitchFamily="2" charset="-122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65635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3.3.5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数据处理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1700" b="1" dirty="0">
                <a:latin typeface="+mn-ea"/>
              </a:rPr>
              <a:t>1. </a:t>
            </a:r>
            <a:r>
              <a:rPr lang="zh-CN" altLang="en-US" sz="1700" b="1" dirty="0">
                <a:latin typeface="+mn-ea"/>
              </a:rPr>
              <a:t>获取外部数据</a:t>
            </a:r>
          </a:p>
          <a:p>
            <a:r>
              <a:rPr lang="en-US" altLang="zh-CN" sz="1700" b="1" dirty="0">
                <a:latin typeface="+mn-ea"/>
              </a:rPr>
              <a:t>2. </a:t>
            </a:r>
            <a:r>
              <a:rPr lang="zh-CN" altLang="en-US" sz="1700" b="1" dirty="0">
                <a:latin typeface="+mn-ea"/>
              </a:rPr>
              <a:t>普通区域转换成表格</a:t>
            </a:r>
          </a:p>
          <a:p>
            <a:r>
              <a:rPr lang="en-US" altLang="zh-CN" sz="1700" b="1" dirty="0">
                <a:latin typeface="+mn-ea"/>
              </a:rPr>
              <a:t>3. </a:t>
            </a:r>
            <a:r>
              <a:rPr lang="zh-CN" altLang="en-US" sz="1700" b="1" dirty="0">
                <a:latin typeface="+mn-ea"/>
              </a:rPr>
              <a:t>删除重复项</a:t>
            </a:r>
          </a:p>
          <a:p>
            <a:r>
              <a:rPr lang="en-US" altLang="zh-CN" sz="1700" b="1" dirty="0">
                <a:latin typeface="+mn-ea"/>
              </a:rPr>
              <a:t>4. </a:t>
            </a:r>
            <a:r>
              <a:rPr lang="zh-CN" altLang="en-US" sz="1700" b="1" dirty="0">
                <a:latin typeface="+mn-ea"/>
              </a:rPr>
              <a:t>数据验证设置</a:t>
            </a:r>
          </a:p>
          <a:p>
            <a:r>
              <a:rPr lang="en-US" altLang="zh-CN" sz="1700" b="1" dirty="0">
                <a:latin typeface="+mn-ea"/>
              </a:rPr>
              <a:t>5. </a:t>
            </a:r>
            <a:r>
              <a:rPr lang="zh-CN" altLang="en-US" sz="1700" b="1" dirty="0">
                <a:latin typeface="+mn-ea"/>
              </a:rPr>
              <a:t>排序和筛选</a:t>
            </a:r>
          </a:p>
          <a:p>
            <a:r>
              <a:rPr lang="en-US" altLang="zh-CN" sz="1700" b="1" dirty="0">
                <a:latin typeface="+mn-ea"/>
              </a:rPr>
              <a:t>6. </a:t>
            </a:r>
            <a:r>
              <a:rPr lang="zh-CN" altLang="en-US" sz="1700" b="1" dirty="0">
                <a:latin typeface="+mn-ea"/>
              </a:rPr>
              <a:t>冻结窗格</a:t>
            </a:r>
          </a:p>
          <a:p>
            <a:r>
              <a:rPr lang="en-US" altLang="zh-CN" sz="1700" b="1" dirty="0">
                <a:latin typeface="+mn-ea"/>
              </a:rPr>
              <a:t>7. </a:t>
            </a:r>
            <a:r>
              <a:rPr lang="zh-CN" altLang="en-US" sz="1700" b="1" dirty="0">
                <a:latin typeface="+mn-ea"/>
              </a:rPr>
              <a:t>分列</a:t>
            </a:r>
          </a:p>
          <a:p>
            <a:r>
              <a:rPr lang="en-US" altLang="zh-CN" sz="1700" b="1" dirty="0">
                <a:latin typeface="+mn-ea"/>
              </a:rPr>
              <a:t>8. </a:t>
            </a:r>
            <a:r>
              <a:rPr lang="zh-CN" altLang="en-US" sz="1700" b="1" dirty="0">
                <a:latin typeface="+mn-ea"/>
              </a:rPr>
              <a:t>分类汇总</a:t>
            </a:r>
          </a:p>
          <a:p>
            <a:r>
              <a:rPr lang="en-US" altLang="zh-CN" sz="1700" b="1" dirty="0">
                <a:latin typeface="+mn-ea"/>
              </a:rPr>
              <a:t>9. </a:t>
            </a:r>
            <a:r>
              <a:rPr lang="zh-CN" altLang="en-US" sz="1700" b="1" dirty="0">
                <a:latin typeface="+mn-ea"/>
              </a:rPr>
              <a:t>合并计算</a:t>
            </a:r>
          </a:p>
          <a:p>
            <a:r>
              <a:rPr lang="zh-CN" altLang="en-US" sz="1700" dirty="0">
                <a:latin typeface="+mn-ea"/>
              </a:rPr>
              <a:t>（</a:t>
            </a:r>
            <a:r>
              <a:rPr lang="en-US" altLang="zh-CN" sz="1700" dirty="0">
                <a:latin typeface="+mn-ea"/>
              </a:rPr>
              <a:t>1</a:t>
            </a:r>
            <a:r>
              <a:rPr lang="zh-CN" altLang="en-US" sz="1700" dirty="0">
                <a:latin typeface="+mn-ea"/>
              </a:rPr>
              <a:t>）按类别合并计算</a:t>
            </a:r>
            <a:r>
              <a:rPr lang="zh-CN" altLang="en-US" sz="1700" dirty="0" smtClean="0">
                <a:latin typeface="+mn-ea"/>
              </a:rPr>
              <a:t>。 （</a:t>
            </a:r>
            <a:r>
              <a:rPr lang="en-US" altLang="zh-CN" sz="1700" dirty="0">
                <a:latin typeface="+mn-ea"/>
              </a:rPr>
              <a:t>2</a:t>
            </a:r>
            <a:r>
              <a:rPr lang="zh-CN" altLang="en-US" sz="1700" dirty="0">
                <a:latin typeface="+mn-ea"/>
              </a:rPr>
              <a:t>）按位置合并计算。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478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3.3.6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使用图表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600" b="1" dirty="0">
                <a:latin typeface="+mn-ea"/>
              </a:rPr>
              <a:t>1. </a:t>
            </a:r>
            <a:r>
              <a:rPr lang="zh-CN" altLang="en-US" sz="1600" b="1" dirty="0">
                <a:latin typeface="+mn-ea"/>
              </a:rPr>
              <a:t>创建图表</a:t>
            </a:r>
          </a:p>
          <a:p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1</a:t>
            </a:r>
            <a:r>
              <a:rPr lang="zh-CN" altLang="en-US" sz="1600" dirty="0">
                <a:latin typeface="+mn-ea"/>
              </a:rPr>
              <a:t>）选择数据源区域。</a:t>
            </a:r>
          </a:p>
          <a:p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2</a:t>
            </a:r>
            <a:r>
              <a:rPr lang="zh-CN" altLang="en-US" sz="1600" dirty="0">
                <a:latin typeface="+mn-ea"/>
              </a:rPr>
              <a:t>）选择图表类型。</a:t>
            </a:r>
          </a:p>
          <a:p>
            <a:r>
              <a:rPr lang="en-US" altLang="zh-CN" sz="1600" b="1" dirty="0">
                <a:latin typeface="+mn-ea"/>
              </a:rPr>
              <a:t>2. </a:t>
            </a:r>
            <a:r>
              <a:rPr lang="zh-CN" altLang="en-US" sz="1600" b="1" dirty="0">
                <a:latin typeface="+mn-ea"/>
              </a:rPr>
              <a:t>编辑图表</a:t>
            </a:r>
          </a:p>
          <a:p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1</a:t>
            </a:r>
            <a:r>
              <a:rPr lang="zh-CN" altLang="en-US" sz="1600" dirty="0">
                <a:latin typeface="+mn-ea"/>
              </a:rPr>
              <a:t>）修改图表。</a:t>
            </a:r>
          </a:p>
          <a:p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2</a:t>
            </a:r>
            <a:r>
              <a:rPr lang="zh-CN" altLang="en-US" sz="1600" dirty="0">
                <a:latin typeface="+mn-ea"/>
              </a:rPr>
              <a:t>）调整图表位置。</a:t>
            </a:r>
          </a:p>
          <a:p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3</a:t>
            </a:r>
            <a:r>
              <a:rPr lang="zh-CN" altLang="en-US" sz="1600" dirty="0">
                <a:latin typeface="+mn-ea"/>
              </a:rPr>
              <a:t>）调整图表大小。</a:t>
            </a:r>
          </a:p>
          <a:p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4</a:t>
            </a:r>
            <a:r>
              <a:rPr lang="zh-CN" altLang="en-US" sz="1600" dirty="0">
                <a:latin typeface="+mn-ea"/>
              </a:rPr>
              <a:t>）移动图表。</a:t>
            </a:r>
          </a:p>
          <a:p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5</a:t>
            </a:r>
            <a:r>
              <a:rPr lang="zh-CN" altLang="en-US" sz="1600" dirty="0">
                <a:latin typeface="+mn-ea"/>
              </a:rPr>
              <a:t>）更改数据源。</a:t>
            </a:r>
          </a:p>
          <a:p>
            <a:r>
              <a:rPr lang="en-US" altLang="zh-CN" sz="1600" b="1" dirty="0">
                <a:latin typeface="+mn-ea"/>
              </a:rPr>
              <a:t>3. </a:t>
            </a:r>
            <a:r>
              <a:rPr lang="zh-CN" altLang="en-US" sz="1600" b="1" dirty="0">
                <a:latin typeface="+mn-ea"/>
              </a:rPr>
              <a:t>迷你图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327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altLang="zh-CN" b="1" i="0" u="none" strike="noStrike" kern="2200" baseline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3.1</a:t>
            </a:r>
            <a:r>
              <a:rPr lang="zh-CN" altLang="en-US" b="1" i="0" u="none" strike="noStrike" kern="2200" baseline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  </a:t>
            </a:r>
            <a:r>
              <a:rPr lang="en-US" altLang="zh-CN" b="1" i="0" u="none" strike="noStrike" kern="2200" baseline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Office 2016</a:t>
            </a:r>
            <a:r>
              <a:rPr lang="zh-CN" altLang="en-US" b="1" i="0" u="none" strike="noStrike" kern="2200" baseline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概述</a:t>
            </a:r>
            <a:endParaRPr lang="zh-CN" altLang="en-US" b="1" i="0" u="none" strike="noStrike" kern="2200" baseline="0" dirty="0" smtClean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737361"/>
            <a:ext cx="10058400" cy="4515158"/>
          </a:xfrm>
        </p:spPr>
        <p:txBody>
          <a:bodyPr>
            <a:normAutofit/>
          </a:bodyPr>
          <a:lstStyle/>
          <a:p>
            <a:r>
              <a:rPr lang="en-US" altLang="zh-CN" sz="2800" b="1" i="0" u="none" strike="noStrike" baseline="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3.1.1 </a:t>
            </a:r>
            <a:r>
              <a:rPr lang="zh-CN" altLang="en-US" sz="2800" b="1" i="0" u="none" strike="noStrike" baseline="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b="1" i="0" u="none" strike="noStrike" baseline="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Office 2016</a:t>
            </a:r>
            <a:r>
              <a:rPr lang="zh-CN" altLang="en-US" sz="2800" b="1" i="0" u="none" strike="noStrike" baseline="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版本、</a:t>
            </a:r>
            <a:r>
              <a:rPr lang="zh-CN" altLang="zh-CN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常用组件及安装要求</a:t>
            </a:r>
          </a:p>
          <a:p>
            <a:pPr>
              <a:lnSpc>
                <a:spcPct val="100000"/>
              </a:lnSpc>
            </a:pPr>
            <a:r>
              <a:rPr lang="en-US" altLang="zh-CN" sz="1600" b="1" dirty="0"/>
              <a:t>1. Office 2016</a:t>
            </a:r>
            <a:r>
              <a:rPr lang="zh-CN" altLang="zh-CN" sz="1600" b="1" dirty="0"/>
              <a:t>的版本及常用组件</a:t>
            </a:r>
          </a:p>
          <a:p>
            <a:pPr>
              <a:lnSpc>
                <a:spcPct val="100000"/>
              </a:lnSpc>
            </a:pPr>
            <a:r>
              <a:rPr lang="en-US" altLang="zh-CN" sz="1600" b="1" dirty="0"/>
              <a:t>2. Office 2016</a:t>
            </a:r>
            <a:r>
              <a:rPr lang="zh-CN" altLang="zh-CN" sz="1600" b="1" dirty="0"/>
              <a:t>的安装要求</a:t>
            </a:r>
          </a:p>
          <a:p>
            <a:r>
              <a:rPr lang="en-US" altLang="zh-CN" sz="2800" b="1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3.1.2  </a:t>
            </a:r>
            <a:r>
              <a:rPr lang="en-US" altLang="zh-CN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Office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应用程序的启动与退出 </a:t>
            </a:r>
            <a:endParaRPr lang="en-US" altLang="zh-CN" sz="28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1600" b="1" dirty="0"/>
              <a:t>1. Office 2016</a:t>
            </a:r>
            <a:r>
              <a:rPr lang="zh-CN" altLang="zh-CN" sz="1600" b="1" dirty="0"/>
              <a:t>应用程序的启动</a:t>
            </a:r>
          </a:p>
          <a:p>
            <a:r>
              <a:rPr lang="zh-CN" altLang="zh-CN" sz="1300" dirty="0"/>
              <a:t>（</a:t>
            </a:r>
            <a:r>
              <a:rPr lang="en-US" altLang="zh-CN" sz="1300" dirty="0"/>
              <a:t>1</a:t>
            </a:r>
            <a:r>
              <a:rPr lang="zh-CN" altLang="zh-CN" sz="1300" dirty="0"/>
              <a:t>）通过“开始”菜单中的快捷方式启动</a:t>
            </a:r>
            <a:r>
              <a:rPr lang="zh-CN" altLang="zh-CN" sz="1300" dirty="0" smtClean="0"/>
              <a:t>。</a:t>
            </a:r>
            <a:r>
              <a:rPr lang="en-US" altLang="zh-CN" sz="1300" dirty="0" smtClean="0"/>
              <a:t>     </a:t>
            </a:r>
            <a:r>
              <a:rPr lang="zh-CN" altLang="zh-CN" sz="1300" dirty="0" smtClean="0"/>
              <a:t>（</a:t>
            </a:r>
            <a:r>
              <a:rPr lang="en-US" altLang="zh-CN" sz="1300" dirty="0"/>
              <a:t>2</a:t>
            </a:r>
            <a:r>
              <a:rPr lang="zh-CN" altLang="zh-CN" sz="1300" dirty="0"/>
              <a:t>）通过桌面快捷方式启动。</a:t>
            </a:r>
          </a:p>
          <a:p>
            <a:r>
              <a:rPr lang="zh-CN" altLang="zh-CN" sz="1300" dirty="0"/>
              <a:t>（</a:t>
            </a:r>
            <a:r>
              <a:rPr lang="en-US" altLang="zh-CN" sz="1300" dirty="0"/>
              <a:t>3</a:t>
            </a:r>
            <a:r>
              <a:rPr lang="zh-CN" altLang="zh-CN" sz="1300" dirty="0"/>
              <a:t>）通过关联文档启动</a:t>
            </a:r>
            <a:r>
              <a:rPr lang="zh-CN" altLang="zh-CN" sz="1300" dirty="0" smtClean="0"/>
              <a:t>。</a:t>
            </a:r>
            <a:r>
              <a:rPr lang="en-US" altLang="zh-CN" sz="1300" dirty="0" smtClean="0"/>
              <a:t>                                         </a:t>
            </a:r>
            <a:r>
              <a:rPr lang="zh-CN" altLang="zh-CN" sz="1300" dirty="0" smtClean="0"/>
              <a:t>（</a:t>
            </a:r>
            <a:r>
              <a:rPr lang="en-US" altLang="zh-CN" sz="1300" dirty="0"/>
              <a:t>4</a:t>
            </a:r>
            <a:r>
              <a:rPr lang="zh-CN" altLang="zh-CN" sz="1300" dirty="0"/>
              <a:t>）通过“运行”对话框方式。</a:t>
            </a:r>
          </a:p>
          <a:p>
            <a:r>
              <a:rPr lang="en-US" altLang="zh-CN" sz="1600" b="1" dirty="0"/>
              <a:t>2. Office 2016</a:t>
            </a:r>
            <a:r>
              <a:rPr lang="zh-CN" altLang="en-US" sz="1600" b="1" dirty="0"/>
              <a:t>应用程序的退出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1400" dirty="0">
                <a:solidFill>
                  <a:srgbClr val="00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）单击应用程序窗口右上角的“关闭” 按钮。 </a:t>
            </a:r>
            <a:endParaRPr lang="en-US" altLang="zh-CN" sz="1400" dirty="0" smtClean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1400" dirty="0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）在应用程序窗口的标题栏上右击，在弹出的控制菜单中选择“关闭”命令。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1400" dirty="0">
                <a:solidFill>
                  <a:srgbClr val="000000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）在应用程序窗口中按</a:t>
            </a:r>
            <a:r>
              <a:rPr lang="en-US" altLang="zh-CN" sz="1400" dirty="0">
                <a:solidFill>
                  <a:srgbClr val="000000"/>
                </a:solidFill>
                <a:latin typeface="宋体" panose="02010600030101010101" pitchFamily="2" charset="-122"/>
              </a:rPr>
              <a:t>Alt+F4</a:t>
            </a: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快捷键</a:t>
            </a: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</a:rPr>
              <a:t>。（</a:t>
            </a:r>
            <a:r>
              <a:rPr lang="en-US" altLang="zh-CN" sz="1400" dirty="0">
                <a:solidFill>
                  <a:srgbClr val="000000"/>
                </a:solidFill>
                <a:latin typeface="宋体" panose="02010600030101010101" pitchFamily="2" charset="-122"/>
              </a:rPr>
              <a:t>4</a:t>
            </a: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）右击任务栏上的应用程序图标，选择“关闭窗口”命令</a:t>
            </a: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</a:rPr>
              <a:t>。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6338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altLang="zh-CN" sz="2800" b="1" i="0" u="none" strike="noStrike" kern="2200" baseline="0" dirty="0" smtClean="0"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3.3.7  </a:t>
            </a:r>
            <a:r>
              <a:rPr lang="zh-CN" altLang="en-US" sz="2800" b="1" i="0" u="none" strike="noStrike" kern="2200" baseline="0" dirty="0" smtClean="0"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页面设置与打印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505639"/>
          </a:xfrm>
        </p:spPr>
        <p:txBody>
          <a:bodyPr>
            <a:normAutofit/>
          </a:bodyPr>
          <a:lstStyle/>
          <a:p>
            <a:r>
              <a:rPr lang="en-US" altLang="zh-CN" sz="1600" b="1" dirty="0"/>
              <a:t>1. </a:t>
            </a:r>
            <a:r>
              <a:rPr lang="zh-CN" altLang="zh-CN" sz="1600" b="1" dirty="0"/>
              <a:t>页面设置</a:t>
            </a:r>
            <a:endParaRPr lang="zh-CN" altLang="zh-CN" sz="1600" dirty="0"/>
          </a:p>
          <a:p>
            <a:r>
              <a:rPr lang="en-US" altLang="zh-CN" sz="1600" b="1" dirty="0"/>
              <a:t>2. </a:t>
            </a:r>
            <a:r>
              <a:rPr lang="zh-CN" altLang="zh-CN" sz="1600" b="1" dirty="0"/>
              <a:t>打印预览</a:t>
            </a:r>
            <a:endParaRPr lang="zh-CN" altLang="zh-CN" sz="1600" dirty="0"/>
          </a:p>
          <a:p>
            <a:pPr marR="0" lvl="0" rtl="0"/>
            <a:endParaRPr lang="zh-CN" altLang="en-US" b="1" i="0" u="none" strike="noStrike" kern="100" baseline="0" dirty="0" smtClean="0">
              <a:latin typeface="等线" panose="02010600030101010101" pitchFamily="2" charset="-122"/>
              <a:ea typeface="等线" panose="02010600030101010101" pitchFamily="2" charset="-122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146860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3.4 </a:t>
            </a:r>
            <a:r>
              <a:rPr lang="zh-CN" altLang="en-US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演示文稿软件</a:t>
            </a:r>
            <a:r>
              <a:rPr lang="en-US" altLang="zh-CN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PowerPoint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551" y="1845734"/>
            <a:ext cx="10960444" cy="4517996"/>
          </a:xfrm>
        </p:spPr>
        <p:txBody>
          <a:bodyPr>
            <a:normAutofit lnSpcReduction="10000"/>
          </a:bodyPr>
          <a:lstStyle/>
          <a:p>
            <a:pPr marL="201168" lvl="1" indent="0">
              <a:buNone/>
            </a:pP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3.4.1  PowerPoint 2016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概述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01168" lvl="1" indent="0">
              <a:buNone/>
            </a:pPr>
            <a:r>
              <a:rPr lang="en-US" altLang="zh-CN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PowerPoint 2016</a:t>
            </a:r>
            <a:r>
              <a:rPr lang="zh-CN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新增功能</a:t>
            </a:r>
          </a:p>
          <a:p>
            <a:pPr marL="201168" lvl="1" indent="0">
              <a:buNone/>
            </a:pP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）新增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种图表类型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）全新的墨迹公式。</a:t>
            </a:r>
          </a:p>
          <a:p>
            <a:pPr marL="201168" lvl="1" indent="0">
              <a:buNone/>
            </a:pP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）全新的屏幕录制功能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）更丰富的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主题。</a:t>
            </a:r>
          </a:p>
          <a:p>
            <a:pPr marL="201168" lvl="1" indent="0">
              <a:buNone/>
            </a:pP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）增加了变形切换效果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）强大的智能查找功能。</a:t>
            </a:r>
          </a:p>
          <a:p>
            <a:pPr marL="201168" lvl="1" indent="0">
              <a:buNone/>
            </a:pPr>
            <a:r>
              <a:rPr lang="en-US" altLang="zh-CN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PowerPoint 2016</a:t>
            </a:r>
            <a:r>
              <a:rPr lang="zh-CN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的主界面与视图方式</a:t>
            </a:r>
          </a:p>
          <a:p>
            <a:pPr marL="201168" lvl="1" indent="0">
              <a:buNone/>
            </a:pP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）普通视图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 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）大纲视图</a:t>
            </a:r>
          </a:p>
          <a:p>
            <a:pPr marL="201168" lvl="1" indent="0">
              <a:buNone/>
            </a:pP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）幻灯片浏览视图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）备注页视图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）阅读视图。</a:t>
            </a:r>
          </a:p>
          <a:p>
            <a:pPr marL="201168" lvl="1" indent="0">
              <a:buNone/>
            </a:pPr>
            <a:r>
              <a:rPr lang="en-US" altLang="zh-CN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演示文稿的基本操作</a:t>
            </a:r>
          </a:p>
          <a:p>
            <a:pPr marL="201168" lvl="1" indent="0">
              <a:buNone/>
            </a:pP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）创建演示文稿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）编辑幻灯片。</a:t>
            </a:r>
          </a:p>
          <a:p>
            <a:pPr marL="201168" lvl="1" indent="0">
              <a:buNone/>
            </a:pP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）放映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演示文稿。</a:t>
            </a:r>
          </a:p>
          <a:p>
            <a:pPr marL="201168" lvl="1" indent="0">
              <a:buNone/>
            </a:pP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0984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3.4.2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幻灯片页面内容的编辑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altLang="zh-CN" sz="1600" b="1" kern="100" dirty="0">
                <a:latin typeface="+mn-ea"/>
                <a:sym typeface="Symbol" panose="05050102010706020507" pitchFamily="18" charset="2"/>
              </a:rPr>
              <a:t>1. </a:t>
            </a:r>
            <a:r>
              <a:rPr lang="zh-CN" altLang="en-US" sz="1600" b="1" kern="100" dirty="0">
                <a:latin typeface="+mn-ea"/>
                <a:sym typeface="Symbol" panose="05050102010706020507" pitchFamily="18" charset="2"/>
              </a:rPr>
              <a:t>文本编辑</a:t>
            </a:r>
          </a:p>
          <a:p>
            <a:pPr marL="201168" lvl="1" indent="0">
              <a:buNone/>
            </a:pP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1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）占位符的基本编辑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2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）添加文本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3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）文本的基本操作。</a:t>
            </a:r>
          </a:p>
          <a:p>
            <a:pPr marL="201168" lvl="1" indent="0">
              <a:buNone/>
            </a:pPr>
            <a:r>
              <a:rPr lang="en-US" altLang="zh-CN" sz="1600" b="1" kern="100" dirty="0">
                <a:latin typeface="+mn-ea"/>
                <a:sym typeface="Symbol" panose="05050102010706020507" pitchFamily="18" charset="2"/>
              </a:rPr>
              <a:t>2. </a:t>
            </a:r>
            <a:r>
              <a:rPr lang="zh-CN" altLang="en-US" sz="1600" b="1" kern="100" dirty="0">
                <a:latin typeface="+mn-ea"/>
                <a:sym typeface="Symbol" panose="05050102010706020507" pitchFamily="18" charset="2"/>
              </a:rPr>
              <a:t>格式化幻灯片</a:t>
            </a:r>
          </a:p>
          <a:p>
            <a:pPr marL="201168" lvl="1" indent="0">
              <a:buNone/>
            </a:pPr>
            <a:r>
              <a:rPr lang="en-US" altLang="zh-CN" sz="1600" b="1" kern="100" dirty="0">
                <a:latin typeface="+mn-ea"/>
                <a:sym typeface="Symbol" panose="05050102010706020507" pitchFamily="18" charset="2"/>
              </a:rPr>
              <a:t>3. </a:t>
            </a:r>
            <a:r>
              <a:rPr lang="zh-CN" altLang="en-US" sz="1600" b="1" kern="100" dirty="0">
                <a:latin typeface="+mn-ea"/>
                <a:sym typeface="Symbol" panose="05050102010706020507" pitchFamily="18" charset="2"/>
              </a:rPr>
              <a:t>使用对象</a:t>
            </a:r>
          </a:p>
          <a:p>
            <a:pPr marL="201168" lvl="1" indent="0">
              <a:buNone/>
            </a:pP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1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）使用剪贴画、图片、形状和艺术字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2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）相册的创建和编辑。</a:t>
            </a:r>
          </a:p>
          <a:p>
            <a:pPr marL="201168" lvl="1" indent="0">
              <a:buNone/>
            </a:pP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3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）插入表格和图表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4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）使用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SmartArt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图形。</a:t>
            </a:r>
          </a:p>
          <a:p>
            <a:pPr marL="201168" lvl="1" indent="0">
              <a:buNone/>
            </a:pP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5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）插入声音和影像文件。</a:t>
            </a:r>
          </a:p>
          <a:p>
            <a:pPr marL="201168" lvl="1" indent="0">
              <a:buNone/>
            </a:pPr>
            <a:r>
              <a:rPr lang="en-US" altLang="zh-CN" sz="1600" b="1" kern="100" dirty="0">
                <a:latin typeface="+mn-ea"/>
                <a:sym typeface="Symbol" panose="05050102010706020507" pitchFamily="18" charset="2"/>
              </a:rPr>
              <a:t>4. </a:t>
            </a:r>
            <a:r>
              <a:rPr lang="zh-CN" altLang="en-US" sz="1600" b="1" kern="100" dirty="0">
                <a:latin typeface="+mn-ea"/>
                <a:sym typeface="Symbol" panose="05050102010706020507" pitchFamily="18" charset="2"/>
              </a:rPr>
              <a:t>幻灯片中的其他信息</a:t>
            </a:r>
          </a:p>
          <a:p>
            <a:pPr marL="201168" lvl="1" indent="0">
              <a:buNone/>
            </a:pP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1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）在幻灯片中添加和更改幻灯片编号、日期、时间或页脚文本。</a:t>
            </a:r>
          </a:p>
          <a:p>
            <a:pPr marL="201168" lvl="1" indent="0">
              <a:buNone/>
            </a:pP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2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）更改页眉和页脚的位置和外观。</a:t>
            </a:r>
          </a:p>
          <a:p>
            <a:pPr lvl="1"/>
            <a:endParaRPr lang="zh-CN" altLang="en-US" sz="1600" b="1" kern="100" dirty="0">
              <a:latin typeface="等线 Light" panose="02010600030101010101" pitchFamily="2" charset="-122"/>
              <a:ea typeface="等线 Light" panose="02010600030101010101" pitchFamily="2" charset="-122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288035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3.4.3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幻灯片页面外观的修饰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600" b="1" dirty="0"/>
              <a:t>1. </a:t>
            </a:r>
            <a:r>
              <a:rPr lang="zh-CN" altLang="zh-CN" sz="1600" b="1" dirty="0"/>
              <a:t>设置背景样式</a:t>
            </a:r>
            <a:endParaRPr lang="zh-CN" altLang="zh-CN" sz="1600" dirty="0"/>
          </a:p>
          <a:p>
            <a:r>
              <a:rPr lang="en-US" altLang="zh-CN" sz="1600" b="1" dirty="0"/>
              <a:t>2. </a:t>
            </a:r>
            <a:r>
              <a:rPr lang="zh-CN" altLang="zh-CN" sz="1600" b="1" dirty="0"/>
              <a:t>使用幻灯片母版</a:t>
            </a:r>
            <a:endParaRPr lang="zh-CN" altLang="zh-CN" sz="1600" dirty="0"/>
          </a:p>
          <a:p>
            <a:r>
              <a:rPr lang="zh-CN" altLang="zh-CN" sz="1600" dirty="0"/>
              <a:t>（</a:t>
            </a:r>
            <a:r>
              <a:rPr lang="en-US" altLang="zh-CN" sz="1600" dirty="0"/>
              <a:t>1</a:t>
            </a:r>
            <a:r>
              <a:rPr lang="zh-CN" altLang="zh-CN" sz="1600" dirty="0"/>
              <a:t>）幻灯片母版。</a:t>
            </a:r>
          </a:p>
          <a:p>
            <a:r>
              <a:rPr lang="zh-CN" altLang="zh-CN" sz="1600" dirty="0"/>
              <a:t>（</a:t>
            </a:r>
            <a:r>
              <a:rPr lang="en-US" altLang="zh-CN" sz="1600" dirty="0"/>
              <a:t>2</a:t>
            </a:r>
            <a:r>
              <a:rPr lang="zh-CN" altLang="zh-CN" sz="1600" dirty="0"/>
              <a:t>）讲义母版。</a:t>
            </a:r>
          </a:p>
          <a:p>
            <a:r>
              <a:rPr lang="zh-CN" altLang="zh-CN" sz="1600" dirty="0"/>
              <a:t>（</a:t>
            </a:r>
            <a:r>
              <a:rPr lang="en-US" altLang="zh-CN" sz="1600" dirty="0"/>
              <a:t>3</a:t>
            </a:r>
            <a:r>
              <a:rPr lang="zh-CN" altLang="zh-CN" sz="1600" dirty="0"/>
              <a:t>）备注母版。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0957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3.4.4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演示文稿的动画效果和动作设置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600" b="1" dirty="0"/>
              <a:t>1. </a:t>
            </a:r>
            <a:r>
              <a:rPr lang="zh-CN" altLang="zh-CN" sz="1600" b="1" dirty="0"/>
              <a:t>设置动画效果</a:t>
            </a:r>
            <a:endParaRPr lang="zh-CN" altLang="zh-CN" sz="1600" dirty="0"/>
          </a:p>
          <a:p>
            <a:r>
              <a:rPr lang="zh-CN" altLang="zh-CN" sz="1600" dirty="0"/>
              <a:t>（</a:t>
            </a:r>
            <a:r>
              <a:rPr lang="en-US" altLang="zh-CN" sz="1600" dirty="0"/>
              <a:t>1</a:t>
            </a:r>
            <a:r>
              <a:rPr lang="zh-CN" altLang="zh-CN" sz="1600" dirty="0"/>
              <a:t>）使用常用预设动画效果。</a:t>
            </a:r>
          </a:p>
          <a:p>
            <a:r>
              <a:rPr lang="zh-CN" altLang="zh-CN" sz="1600" dirty="0"/>
              <a:t>（</a:t>
            </a:r>
            <a:r>
              <a:rPr lang="en-US" altLang="zh-CN" sz="1600" dirty="0"/>
              <a:t>2</a:t>
            </a:r>
            <a:r>
              <a:rPr lang="zh-CN" altLang="zh-CN" sz="1600" dirty="0"/>
              <a:t>）设置自定义动画效果。</a:t>
            </a:r>
          </a:p>
          <a:p>
            <a:r>
              <a:rPr lang="en-US" altLang="zh-CN" sz="1600" b="1" dirty="0"/>
              <a:t>2. </a:t>
            </a:r>
            <a:r>
              <a:rPr lang="zh-CN" altLang="zh-CN" sz="1600" b="1" dirty="0"/>
              <a:t>添加幻灯片切换效果</a:t>
            </a:r>
            <a:endParaRPr lang="zh-CN" altLang="zh-CN" sz="1600" dirty="0"/>
          </a:p>
          <a:p>
            <a:r>
              <a:rPr lang="en-US" altLang="zh-CN" sz="1600" b="1" dirty="0"/>
              <a:t>3. </a:t>
            </a:r>
            <a:r>
              <a:rPr lang="zh-CN" altLang="zh-CN" sz="1600" b="1" dirty="0"/>
              <a:t>超级链接和动作设置</a:t>
            </a:r>
            <a:endParaRPr lang="zh-CN" altLang="zh-CN" sz="1600" dirty="0"/>
          </a:p>
          <a:p>
            <a:r>
              <a:rPr lang="zh-CN" altLang="zh-CN" sz="1600" dirty="0"/>
              <a:t>（</a:t>
            </a:r>
            <a:r>
              <a:rPr lang="en-US" altLang="zh-CN" sz="1600" dirty="0"/>
              <a:t>1</a:t>
            </a:r>
            <a:r>
              <a:rPr lang="zh-CN" altLang="zh-CN" sz="1600" dirty="0"/>
              <a:t>）超链接。</a:t>
            </a:r>
          </a:p>
          <a:p>
            <a:r>
              <a:rPr lang="zh-CN" altLang="zh-CN" sz="1600" dirty="0"/>
              <a:t>（</a:t>
            </a:r>
            <a:r>
              <a:rPr lang="en-US" altLang="zh-CN" sz="1600" dirty="0"/>
              <a:t>2</a:t>
            </a:r>
            <a:r>
              <a:rPr lang="zh-CN" altLang="zh-CN" sz="1600" dirty="0"/>
              <a:t>）动作设置。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8938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3.4.5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  演示文稿的放映和输出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1700" b="1" dirty="0"/>
              <a:t>1. </a:t>
            </a:r>
            <a:r>
              <a:rPr lang="zh-CN" altLang="zh-CN" sz="1700" b="1" dirty="0"/>
              <a:t>放映演示文稿</a:t>
            </a:r>
            <a:endParaRPr lang="zh-CN" altLang="zh-CN" sz="1700" dirty="0"/>
          </a:p>
          <a:p>
            <a:r>
              <a:rPr lang="zh-CN" altLang="zh-CN" sz="1700" dirty="0"/>
              <a:t>（</a:t>
            </a:r>
            <a:r>
              <a:rPr lang="en-US" altLang="zh-CN" sz="1700" dirty="0"/>
              <a:t>1</a:t>
            </a:r>
            <a:r>
              <a:rPr lang="zh-CN" altLang="zh-CN" sz="1700" dirty="0"/>
              <a:t>）设置放映类型。</a:t>
            </a:r>
          </a:p>
          <a:p>
            <a:r>
              <a:rPr lang="zh-CN" altLang="zh-CN" sz="1700" dirty="0"/>
              <a:t>（</a:t>
            </a:r>
            <a:r>
              <a:rPr lang="en-US" altLang="zh-CN" sz="1700" dirty="0"/>
              <a:t>2</a:t>
            </a:r>
            <a:r>
              <a:rPr lang="zh-CN" altLang="zh-CN" sz="1700" dirty="0"/>
              <a:t>）设置放映范围。</a:t>
            </a:r>
          </a:p>
          <a:p>
            <a:r>
              <a:rPr lang="zh-CN" altLang="zh-CN" sz="1700" dirty="0"/>
              <a:t>（</a:t>
            </a:r>
            <a:r>
              <a:rPr lang="en-US" altLang="zh-CN" sz="1700" dirty="0"/>
              <a:t>3</a:t>
            </a:r>
            <a:r>
              <a:rPr lang="zh-CN" altLang="zh-CN" sz="1700" dirty="0"/>
              <a:t>）设置换片方式。</a:t>
            </a:r>
          </a:p>
          <a:p>
            <a:r>
              <a:rPr lang="zh-CN" altLang="zh-CN" sz="1700" dirty="0"/>
              <a:t>（</a:t>
            </a:r>
            <a:r>
              <a:rPr lang="en-US" altLang="zh-CN" sz="1700" dirty="0"/>
              <a:t>4</a:t>
            </a:r>
            <a:r>
              <a:rPr lang="zh-CN" altLang="zh-CN" sz="1700" dirty="0"/>
              <a:t>）设置放映选项。</a:t>
            </a:r>
          </a:p>
          <a:p>
            <a:r>
              <a:rPr lang="zh-CN" altLang="zh-CN" sz="1700" dirty="0"/>
              <a:t>（</a:t>
            </a:r>
            <a:r>
              <a:rPr lang="en-US" altLang="zh-CN" sz="1700" dirty="0"/>
              <a:t>5</a:t>
            </a:r>
            <a:r>
              <a:rPr lang="zh-CN" altLang="zh-CN" sz="1700" dirty="0"/>
              <a:t>）放映演示文稿。</a:t>
            </a:r>
          </a:p>
          <a:p>
            <a:r>
              <a:rPr lang="en-US" altLang="zh-CN" sz="1700" b="1" dirty="0"/>
              <a:t>2. </a:t>
            </a:r>
            <a:r>
              <a:rPr lang="zh-CN" altLang="zh-CN" sz="1700" b="1" dirty="0"/>
              <a:t>打印演示文稿</a:t>
            </a:r>
            <a:endParaRPr lang="zh-CN" altLang="zh-CN" sz="1700" dirty="0"/>
          </a:p>
          <a:p>
            <a:r>
              <a:rPr lang="zh-CN" altLang="zh-CN" sz="1700" dirty="0"/>
              <a:t>（</a:t>
            </a:r>
            <a:r>
              <a:rPr lang="en-US" altLang="zh-CN" sz="1700" dirty="0"/>
              <a:t>1</a:t>
            </a:r>
            <a:r>
              <a:rPr lang="zh-CN" altLang="zh-CN" sz="1700" dirty="0"/>
              <a:t>）幻灯片大小。</a:t>
            </a:r>
          </a:p>
          <a:p>
            <a:r>
              <a:rPr lang="zh-CN" altLang="zh-CN" sz="1700" dirty="0"/>
              <a:t>（</a:t>
            </a:r>
            <a:r>
              <a:rPr lang="en-US" altLang="zh-CN" sz="1700" dirty="0"/>
              <a:t>2</a:t>
            </a:r>
            <a:r>
              <a:rPr lang="zh-CN" altLang="zh-CN" sz="1700" dirty="0"/>
              <a:t>）打印设置。</a:t>
            </a:r>
          </a:p>
          <a:p>
            <a:r>
              <a:rPr lang="en-US" altLang="zh-CN" sz="1700" b="1" dirty="0"/>
              <a:t>3. </a:t>
            </a:r>
            <a:r>
              <a:rPr lang="zh-CN" altLang="zh-CN" sz="1700" b="1" dirty="0"/>
              <a:t>打包演示文稿</a:t>
            </a:r>
            <a:endParaRPr lang="zh-CN" altLang="zh-CN" sz="17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46871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3.5 </a:t>
            </a:r>
            <a:r>
              <a:rPr lang="zh-CN" altLang="en-US" b="1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国产办公软件</a:t>
            </a:r>
            <a:endParaRPr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en-US" altLang="zh-CN" dirty="0"/>
              <a:t>3.5.1 </a:t>
            </a:r>
            <a:r>
              <a:rPr lang="en-US" altLang="zh-CN" dirty="0" smtClean="0"/>
              <a:t> </a:t>
            </a:r>
            <a:r>
              <a:rPr lang="zh-CN" altLang="en-US" dirty="0" smtClean="0"/>
              <a:t>国产</a:t>
            </a:r>
            <a:r>
              <a:rPr lang="zh-CN" altLang="en-US" dirty="0"/>
              <a:t>办公软件的发展</a:t>
            </a:r>
          </a:p>
          <a:p>
            <a:pPr marL="201168" lvl="1" indent="0">
              <a:buNone/>
            </a:pPr>
            <a:r>
              <a:rPr lang="en-US" altLang="zh-CN" dirty="0"/>
              <a:t>3.5.2 </a:t>
            </a:r>
            <a:r>
              <a:rPr lang="en-US" altLang="zh-CN" dirty="0" smtClean="0"/>
              <a:t> WPS</a:t>
            </a:r>
            <a:r>
              <a:rPr lang="zh-CN" altLang="en-US" dirty="0"/>
              <a:t>简介</a:t>
            </a:r>
          </a:p>
          <a:p>
            <a:pPr marL="201168" lvl="1" indent="0">
              <a:buNone/>
            </a:pPr>
            <a:r>
              <a:rPr lang="en-US" altLang="zh-CN" dirty="0"/>
              <a:t>3.5.3 </a:t>
            </a:r>
            <a:r>
              <a:rPr lang="en-US" altLang="zh-CN" dirty="0" smtClean="0"/>
              <a:t> </a:t>
            </a:r>
            <a:r>
              <a:rPr lang="zh-CN" altLang="en-US" dirty="0" smtClean="0"/>
              <a:t>永</a:t>
            </a:r>
            <a:r>
              <a:rPr lang="zh-CN" altLang="en-US" dirty="0"/>
              <a:t>中集成</a:t>
            </a:r>
            <a:r>
              <a:rPr lang="en-US" altLang="zh-CN" dirty="0"/>
              <a:t>Office</a:t>
            </a:r>
            <a:r>
              <a:rPr lang="zh-CN" altLang="en-US" dirty="0"/>
              <a:t>简介</a:t>
            </a:r>
          </a:p>
          <a:p>
            <a:pPr marL="201168" lvl="1" indent="0">
              <a:lnSpc>
                <a:spcPct val="150000"/>
              </a:lnSpc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5340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3.6 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在线办公软件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>
                <a:latin typeface="+mn-ea"/>
              </a:rPr>
              <a:t>3.6.1  </a:t>
            </a:r>
            <a:r>
              <a:rPr lang="zh-CN" altLang="en-US" sz="2400" dirty="0" smtClean="0">
                <a:latin typeface="+mn-ea"/>
              </a:rPr>
              <a:t>在线</a:t>
            </a:r>
            <a:r>
              <a:rPr lang="zh-CN" altLang="en-US" sz="2400" dirty="0">
                <a:latin typeface="+mn-ea"/>
              </a:rPr>
              <a:t>办公软件的发展</a:t>
            </a:r>
          </a:p>
          <a:p>
            <a:r>
              <a:rPr lang="en-US" altLang="zh-CN" sz="2400" dirty="0">
                <a:latin typeface="+mn-ea"/>
              </a:rPr>
              <a:t>3.6.2  </a:t>
            </a:r>
            <a:r>
              <a:rPr lang="zh-CN" altLang="en-US" sz="2400" dirty="0" smtClean="0">
                <a:latin typeface="+mn-ea"/>
              </a:rPr>
              <a:t>在线</a:t>
            </a:r>
            <a:r>
              <a:rPr lang="zh-CN" altLang="en-US" sz="2400" dirty="0">
                <a:latin typeface="+mn-ea"/>
              </a:rPr>
              <a:t>办公软件应用实例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28253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altLang="zh-CN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3.1.3  Office 2016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应用程序工作界面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b="1" dirty="0"/>
              <a:t>1. Office 2016</a:t>
            </a:r>
            <a:r>
              <a:rPr lang="zh-CN" altLang="zh-CN" b="1" dirty="0"/>
              <a:t>界面结构</a:t>
            </a:r>
            <a:endParaRPr lang="zh-CN" altLang="zh-CN" dirty="0"/>
          </a:p>
          <a:p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）标题栏： 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）功能选项卡： 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）功能区： 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）文档编辑区： 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5</a:t>
            </a:r>
            <a:r>
              <a:rPr lang="zh-CN" altLang="zh-CN" dirty="0"/>
              <a:t>）状态与视图栏： </a:t>
            </a:r>
          </a:p>
          <a:p>
            <a:r>
              <a:rPr lang="en-US" altLang="zh-CN" b="1" dirty="0"/>
              <a:t>2.Microsoft Office Backstage</a:t>
            </a:r>
            <a:r>
              <a:rPr lang="zh-CN" altLang="zh-CN" b="1" dirty="0"/>
              <a:t>视图</a:t>
            </a:r>
            <a:endParaRPr lang="zh-CN" altLang="zh-CN" dirty="0"/>
          </a:p>
          <a:p>
            <a:r>
              <a:rPr lang="en-US" altLang="zh-CN" b="1" dirty="0"/>
              <a:t>3</a:t>
            </a:r>
            <a:r>
              <a:rPr lang="zh-CN" altLang="zh-CN" b="1" dirty="0"/>
              <a:t>．定制个性化界面</a:t>
            </a:r>
            <a:endParaRPr lang="zh-CN" altLang="zh-CN" dirty="0"/>
          </a:p>
          <a:p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）定制快速访问工具栏。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）定制功能区选项卡。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）功能区的导入</a:t>
            </a:r>
            <a:r>
              <a:rPr lang="en-US" altLang="zh-CN" dirty="0"/>
              <a:t>/</a:t>
            </a:r>
            <a:r>
              <a:rPr lang="zh-CN" altLang="zh-CN" dirty="0"/>
              <a:t>导出操作。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）功能区的显示</a:t>
            </a:r>
            <a:r>
              <a:rPr lang="en-US" altLang="zh-CN" dirty="0"/>
              <a:t>/</a:t>
            </a:r>
            <a:r>
              <a:rPr lang="zh-CN" altLang="zh-CN" dirty="0"/>
              <a:t>隐藏操作。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8941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altLang="zh-CN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3.1.4  Office</a:t>
            </a:r>
            <a:r>
              <a:rPr lang="zh-CN" altLang="zh-CN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的文档操作</a:t>
            </a:r>
            <a:endParaRPr lang="zh-CN" altLang="en-US" sz="28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新建文档</a:t>
            </a:r>
            <a:endParaRPr lang="zh-CN" altLang="zh-CN" dirty="0"/>
          </a:p>
          <a:p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）新建空白文档。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）新建基于模板的文档。</a:t>
            </a:r>
          </a:p>
          <a:p>
            <a:r>
              <a:rPr lang="en-US" altLang="zh-CN" b="1" dirty="0"/>
              <a:t>2</a:t>
            </a:r>
            <a:r>
              <a:rPr lang="zh-CN" altLang="zh-CN" b="1" dirty="0"/>
              <a:t>．保存文档</a:t>
            </a:r>
            <a:endParaRPr lang="zh-CN" altLang="zh-CN" dirty="0"/>
          </a:p>
          <a:p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）保存新建的文档。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）保存已存档过的文档。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）将文档另存为其他文档。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）自动保存。</a:t>
            </a:r>
          </a:p>
          <a:p>
            <a:r>
              <a:rPr lang="en-US" altLang="zh-CN" b="1" dirty="0"/>
              <a:t>3</a:t>
            </a:r>
            <a:r>
              <a:rPr lang="zh-CN" altLang="zh-CN" b="1" dirty="0"/>
              <a:t>．打开和关闭文档</a:t>
            </a:r>
            <a:endParaRPr lang="zh-CN" altLang="zh-CN" dirty="0"/>
          </a:p>
          <a:p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）打开文档。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）关闭文档。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5025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1" dirty="0"/>
              <a:t>1</a:t>
            </a:r>
            <a:r>
              <a:rPr lang="zh-CN" altLang="zh-CN" sz="1600" b="1" dirty="0"/>
              <a:t>．帮助功能</a:t>
            </a:r>
            <a:endParaRPr lang="zh-CN" altLang="zh-CN" sz="1600" dirty="0"/>
          </a:p>
          <a:p>
            <a:r>
              <a:rPr lang="en-US" altLang="zh-CN" sz="1600" b="1" dirty="0"/>
              <a:t>2</a:t>
            </a:r>
            <a:r>
              <a:rPr lang="zh-CN" altLang="zh-CN" sz="1600" b="1" dirty="0"/>
              <a:t>．屏幕提示功能</a:t>
            </a:r>
            <a:endParaRPr lang="zh-CN" altLang="zh-CN" sz="1600" dirty="0"/>
          </a:p>
          <a:p>
            <a:endParaRPr lang="zh-CN" alt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97280" y="965630"/>
            <a:ext cx="80467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 bmk="_Toc42766899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3.1.5   </a:t>
            </a:r>
            <a:r>
              <a:rPr kumimoji="0" lang="zh-CN" altLang="en-US" sz="2800" b="1" i="0" u="none" strike="noStrike" cap="none" normalizeH="0" baseline="0" dirty="0" smtClean="0" bmk="_Toc42766899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使用</a:t>
            </a:r>
            <a:r>
              <a:rPr kumimoji="0" lang="en-US" altLang="zh-CN" sz="2800" b="1" i="0" u="none" strike="noStrike" cap="none" normalizeH="0" baseline="0" dirty="0" smtClean="0" bmk="_Toc42766899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Office</a:t>
            </a:r>
            <a:r>
              <a:rPr kumimoji="0" lang="zh-CN" altLang="en-US" sz="2800" b="1" i="0" u="none" strike="noStrike" cap="none" normalizeH="0" baseline="0" dirty="0" smtClean="0" bmk="_Toc42766899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帮助信息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2793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altLang="zh-CN" sz="4400" b="1" i="0" u="none" strike="noStrike" kern="2200" baseline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3.2  </a:t>
            </a:r>
            <a:r>
              <a:rPr lang="zh-CN" altLang="en-US" sz="4400" b="1" i="0" u="none" strike="noStrike" kern="2200" baseline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字处理软件</a:t>
            </a:r>
            <a:r>
              <a:rPr lang="en-US" altLang="zh-CN" sz="4400" b="1" i="0" u="none" strike="noStrike" kern="2200" baseline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Word</a:t>
            </a:r>
            <a:endParaRPr lang="zh-CN" altLang="en-US" sz="4400" b="1" i="0" u="none" strike="noStrike" kern="2200" baseline="0" dirty="0" smtClean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sz="2800" b="0" i="0" u="none" strike="noStrike" baseline="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3.2.1  Word 2016</a:t>
            </a:r>
            <a:r>
              <a:rPr lang="zh-CN" altLang="en-US" sz="2800" b="0" i="0" u="none" strike="noStrike" baseline="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概述</a:t>
            </a:r>
            <a:endParaRPr lang="en-US" altLang="zh-CN" sz="2800" b="0" i="0" u="none" strike="noStrike" baseline="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3.2.2  Word 2016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的基本操作</a:t>
            </a:r>
          </a:p>
          <a:p>
            <a:pPr lvl="0"/>
            <a:r>
              <a:rPr lang="en-US" altLang="zh-CN" sz="1700" b="1" dirty="0">
                <a:solidFill>
                  <a:srgbClr val="000000"/>
                </a:solidFill>
                <a:latin typeface="宋体" panose="02010600030101010101" pitchFamily="2" charset="-122"/>
              </a:rPr>
              <a:t>1. Word 2016</a:t>
            </a:r>
            <a:r>
              <a:rPr lang="zh-CN" altLang="en-US" sz="1700" b="1" dirty="0">
                <a:solidFill>
                  <a:srgbClr val="000000"/>
                </a:solidFill>
                <a:latin typeface="宋体" panose="02010600030101010101" pitchFamily="2" charset="-122"/>
              </a:rPr>
              <a:t>视图模式</a:t>
            </a:r>
          </a:p>
          <a:p>
            <a:pPr lvl="0"/>
            <a:r>
              <a:rPr lang="zh-CN" altLang="en-US" sz="1700" dirty="0">
                <a:solidFill>
                  <a:srgbClr val="00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1700" dirty="0">
                <a:solidFill>
                  <a:srgbClr val="00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1700" dirty="0">
                <a:solidFill>
                  <a:srgbClr val="000000"/>
                </a:solidFill>
                <a:latin typeface="宋体" panose="02010600030101010101" pitchFamily="2" charset="-122"/>
              </a:rPr>
              <a:t>）页面视图。</a:t>
            </a:r>
          </a:p>
          <a:p>
            <a:pPr lvl="0"/>
            <a:r>
              <a:rPr lang="zh-CN" altLang="en-US" sz="1700" dirty="0">
                <a:solidFill>
                  <a:srgbClr val="00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1700" dirty="0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1700" dirty="0">
                <a:solidFill>
                  <a:srgbClr val="000000"/>
                </a:solidFill>
                <a:latin typeface="宋体" panose="02010600030101010101" pitchFamily="2" charset="-122"/>
              </a:rPr>
              <a:t>）阅读视图。</a:t>
            </a:r>
          </a:p>
          <a:p>
            <a:pPr lvl="0"/>
            <a:r>
              <a:rPr lang="zh-CN" altLang="en-US" sz="1700" dirty="0">
                <a:solidFill>
                  <a:srgbClr val="00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1700" dirty="0">
                <a:solidFill>
                  <a:srgbClr val="000000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1700" dirty="0">
                <a:solidFill>
                  <a:srgbClr val="000000"/>
                </a:solidFill>
                <a:latin typeface="宋体" panose="02010600030101010101" pitchFamily="2" charset="-122"/>
              </a:rPr>
              <a:t>）</a:t>
            </a:r>
            <a:r>
              <a:rPr lang="en-US" altLang="zh-CN" sz="1700" dirty="0">
                <a:solidFill>
                  <a:srgbClr val="000000"/>
                </a:solidFill>
                <a:latin typeface="宋体" panose="02010600030101010101" pitchFamily="2" charset="-122"/>
              </a:rPr>
              <a:t>Web</a:t>
            </a:r>
            <a:r>
              <a:rPr lang="zh-CN" altLang="en-US" sz="1700" dirty="0">
                <a:solidFill>
                  <a:srgbClr val="000000"/>
                </a:solidFill>
                <a:latin typeface="宋体" panose="02010600030101010101" pitchFamily="2" charset="-122"/>
              </a:rPr>
              <a:t>版式视图。</a:t>
            </a:r>
          </a:p>
          <a:p>
            <a:pPr lvl="0"/>
            <a:r>
              <a:rPr lang="zh-CN" altLang="en-US" sz="1700" dirty="0">
                <a:solidFill>
                  <a:srgbClr val="00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1700" dirty="0">
                <a:solidFill>
                  <a:srgbClr val="000000"/>
                </a:solidFill>
                <a:latin typeface="宋体" panose="02010600030101010101" pitchFamily="2" charset="-122"/>
              </a:rPr>
              <a:t>4</a:t>
            </a:r>
            <a:r>
              <a:rPr lang="zh-CN" altLang="en-US" sz="1700" dirty="0">
                <a:solidFill>
                  <a:srgbClr val="000000"/>
                </a:solidFill>
                <a:latin typeface="宋体" panose="02010600030101010101" pitchFamily="2" charset="-122"/>
              </a:rPr>
              <a:t>）大纲视图。</a:t>
            </a:r>
          </a:p>
          <a:p>
            <a:pPr lvl="0"/>
            <a:r>
              <a:rPr lang="zh-CN" altLang="en-US" sz="1700" dirty="0">
                <a:solidFill>
                  <a:srgbClr val="00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1700" dirty="0">
                <a:solidFill>
                  <a:srgbClr val="000000"/>
                </a:solidFill>
                <a:latin typeface="宋体" panose="02010600030101010101" pitchFamily="2" charset="-122"/>
              </a:rPr>
              <a:t>5</a:t>
            </a:r>
            <a:r>
              <a:rPr lang="zh-CN" altLang="en-US" sz="1700" dirty="0">
                <a:solidFill>
                  <a:srgbClr val="000000"/>
                </a:solidFill>
                <a:latin typeface="宋体" panose="02010600030101010101" pitchFamily="2" charset="-122"/>
              </a:rPr>
              <a:t>）草稿视图。</a:t>
            </a:r>
          </a:p>
          <a:p>
            <a:pPr marR="0" lvl="0" rtl="0"/>
            <a:endParaRPr lang="en-US" altLang="zh-CN" sz="2800" b="0" i="0" u="none" strike="noStrike" baseline="0" dirty="0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R="0" lvl="0" rtl="0"/>
            <a:endParaRPr lang="zh-CN" altLang="en-US" sz="2800" b="0" i="0" u="none" strike="noStrike" baseline="0" dirty="0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7355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b="1" dirty="0"/>
              <a:t>2</a:t>
            </a:r>
            <a:r>
              <a:rPr lang="zh-CN" altLang="en-US" b="1" dirty="0"/>
              <a:t>．文档的编辑</a:t>
            </a:r>
          </a:p>
          <a:p>
            <a:pPr marL="0" indent="0">
              <a:buNone/>
            </a:pPr>
            <a:r>
              <a:rPr lang="zh-CN" altLang="en-US" sz="1900" dirty="0"/>
              <a:t>（</a:t>
            </a:r>
            <a:r>
              <a:rPr lang="en-US" altLang="zh-CN" sz="1900" dirty="0"/>
              <a:t>1</a:t>
            </a:r>
            <a:r>
              <a:rPr lang="zh-CN" altLang="en-US" sz="1900" dirty="0"/>
              <a:t>）输入文本内容。</a:t>
            </a:r>
          </a:p>
          <a:p>
            <a:pPr marL="0" indent="0">
              <a:buNone/>
            </a:pPr>
            <a:r>
              <a:rPr lang="zh-CN" altLang="en-US" sz="1900" dirty="0"/>
              <a:t>（</a:t>
            </a:r>
            <a:r>
              <a:rPr lang="en-US" altLang="zh-CN" sz="1900" dirty="0"/>
              <a:t>2</a:t>
            </a:r>
            <a:r>
              <a:rPr lang="zh-CN" altLang="en-US" sz="1900" dirty="0"/>
              <a:t>）选择文本。</a:t>
            </a:r>
          </a:p>
          <a:p>
            <a:pPr marL="0" indent="0">
              <a:buNone/>
            </a:pPr>
            <a:r>
              <a:rPr lang="zh-CN" altLang="en-US" sz="1900" dirty="0"/>
              <a:t>（</a:t>
            </a:r>
            <a:r>
              <a:rPr lang="en-US" altLang="zh-CN" sz="1900" dirty="0"/>
              <a:t>3</a:t>
            </a:r>
            <a:r>
              <a:rPr lang="zh-CN" altLang="en-US" sz="1900" dirty="0"/>
              <a:t>）移动和复制文本。</a:t>
            </a:r>
          </a:p>
          <a:p>
            <a:pPr marL="0" indent="0">
              <a:buNone/>
            </a:pPr>
            <a:r>
              <a:rPr lang="zh-CN" altLang="en-US" sz="1900" dirty="0"/>
              <a:t>（</a:t>
            </a:r>
            <a:r>
              <a:rPr lang="en-US" altLang="zh-CN" sz="1900" dirty="0"/>
              <a:t>4</a:t>
            </a:r>
            <a:r>
              <a:rPr lang="zh-CN" altLang="en-US" sz="1900" dirty="0"/>
              <a:t>）查找和替换文本。</a:t>
            </a:r>
          </a:p>
          <a:p>
            <a:pPr marL="0" indent="0">
              <a:buNone/>
            </a:pPr>
            <a:r>
              <a:rPr lang="zh-CN" altLang="en-US" sz="1900" dirty="0"/>
              <a:t>（</a:t>
            </a:r>
            <a:r>
              <a:rPr lang="en-US" altLang="zh-CN" sz="1900" dirty="0"/>
              <a:t>5</a:t>
            </a:r>
            <a:r>
              <a:rPr lang="zh-CN" altLang="en-US" sz="1900" dirty="0"/>
              <a:t>）删除文本。</a:t>
            </a:r>
          </a:p>
          <a:p>
            <a:pPr marL="0" indent="0">
              <a:buNone/>
            </a:pPr>
            <a:r>
              <a:rPr lang="zh-CN" altLang="en-US" sz="1900" dirty="0"/>
              <a:t>（</a:t>
            </a:r>
            <a:r>
              <a:rPr lang="en-US" altLang="zh-CN" sz="1900" dirty="0"/>
              <a:t>6</a:t>
            </a:r>
            <a:r>
              <a:rPr lang="zh-CN" altLang="en-US" sz="1900" dirty="0"/>
              <a:t>）插入</a:t>
            </a:r>
            <a:r>
              <a:rPr lang="en-US" altLang="zh-CN" sz="1900" dirty="0"/>
              <a:t>/</a:t>
            </a:r>
            <a:r>
              <a:rPr lang="zh-CN" altLang="en-US" sz="1900" dirty="0"/>
              <a:t>改写模式。</a:t>
            </a:r>
          </a:p>
          <a:p>
            <a:pPr marL="0" indent="0">
              <a:buNone/>
            </a:pPr>
            <a:r>
              <a:rPr lang="zh-CN" altLang="en-US" sz="1900" dirty="0"/>
              <a:t>（</a:t>
            </a:r>
            <a:r>
              <a:rPr lang="en-US" altLang="zh-CN" sz="1900" dirty="0"/>
              <a:t>7</a:t>
            </a:r>
            <a:r>
              <a:rPr lang="zh-CN" altLang="en-US" sz="1900" dirty="0"/>
              <a:t>）撤消和恢复操作。</a:t>
            </a:r>
          </a:p>
          <a:p>
            <a:pPr marL="0" indent="0">
              <a:buNone/>
            </a:pPr>
            <a:r>
              <a:rPr lang="en-US" altLang="zh-CN" b="1" dirty="0"/>
              <a:t>3</a:t>
            </a:r>
            <a:r>
              <a:rPr lang="zh-CN" altLang="en-US" b="1" dirty="0"/>
              <a:t>．文档保护</a:t>
            </a:r>
          </a:p>
          <a:p>
            <a:pPr marL="0" indent="0">
              <a:buNone/>
            </a:pPr>
            <a:r>
              <a:rPr lang="zh-CN" altLang="en-US" sz="1900" dirty="0"/>
              <a:t>（</a:t>
            </a:r>
            <a:r>
              <a:rPr lang="en-US" altLang="zh-CN" sz="1900" dirty="0"/>
              <a:t>1</a:t>
            </a:r>
            <a:r>
              <a:rPr lang="zh-CN" altLang="en-US" sz="1900" dirty="0"/>
              <a:t>）自动恢复。</a:t>
            </a:r>
          </a:p>
          <a:p>
            <a:pPr marL="0" indent="0">
              <a:buNone/>
            </a:pPr>
            <a:r>
              <a:rPr lang="zh-CN" altLang="en-US" sz="1900" dirty="0"/>
              <a:t>（</a:t>
            </a:r>
            <a:r>
              <a:rPr lang="en-US" altLang="zh-CN" sz="1900" dirty="0"/>
              <a:t>2</a:t>
            </a:r>
            <a:r>
              <a:rPr lang="zh-CN" altLang="en-US" sz="1900" dirty="0"/>
              <a:t>）设置文档密码。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2" name="矩形 1"/>
          <p:cNvSpPr/>
          <p:nvPr/>
        </p:nvSpPr>
        <p:spPr>
          <a:xfrm>
            <a:off x="1097280" y="1105593"/>
            <a:ext cx="67748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3.2.2  Word 2016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的基本操作</a:t>
            </a:r>
          </a:p>
        </p:txBody>
      </p:sp>
    </p:spTree>
    <p:extLst>
      <p:ext uri="{BB962C8B-B14F-4D97-AF65-F5344CB8AC3E}">
        <p14:creationId xmlns:p14="http://schemas.microsoft.com/office/powerpoint/2010/main" val="3043973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3.2.3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文档格式化与排版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79" y="1845733"/>
            <a:ext cx="10962915" cy="4542709"/>
          </a:xfrm>
        </p:spPr>
        <p:txBody>
          <a:bodyPr>
            <a:normAutofit/>
          </a:bodyPr>
          <a:lstStyle/>
          <a:p>
            <a:pPr lvl="1"/>
            <a:r>
              <a:rPr lang="en-US" altLang="zh-CN" sz="1600" b="1" kern="100" dirty="0">
                <a:latin typeface="+mn-ea"/>
                <a:sym typeface="Symbol" panose="05050102010706020507" pitchFamily="18" charset="2"/>
              </a:rPr>
              <a:t>1</a:t>
            </a:r>
            <a:r>
              <a:rPr lang="zh-CN" altLang="en-US" sz="1600" b="1" kern="100" dirty="0">
                <a:latin typeface="+mn-ea"/>
                <a:sym typeface="Symbol" panose="05050102010706020507" pitchFamily="18" charset="2"/>
              </a:rPr>
              <a:t>．设置文档格式</a:t>
            </a:r>
          </a:p>
          <a:p>
            <a:pPr lvl="1"/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1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）设置文本格式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   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2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）设置段落格式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3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）使用格式刷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。（</a:t>
            </a:r>
            <a:r>
              <a:rPr lang="en-US" altLang="zh-CN" sz="1600" kern="100" dirty="0" smtClean="0">
                <a:latin typeface="+mn-ea"/>
                <a:sym typeface="Symbol" panose="05050102010706020507" pitchFamily="18" charset="2"/>
              </a:rPr>
              <a:t>4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）快速清除格式。</a:t>
            </a:r>
          </a:p>
          <a:p>
            <a:pPr lvl="1"/>
            <a:r>
              <a:rPr lang="en-US" altLang="zh-CN" sz="1600" b="1" kern="100" dirty="0">
                <a:latin typeface="+mn-ea"/>
                <a:sym typeface="Symbol" panose="05050102010706020507" pitchFamily="18" charset="2"/>
              </a:rPr>
              <a:t>2</a:t>
            </a:r>
            <a:r>
              <a:rPr lang="zh-CN" altLang="en-US" sz="1600" b="1" kern="100" dirty="0">
                <a:latin typeface="+mn-ea"/>
                <a:sym typeface="Symbol" panose="05050102010706020507" pitchFamily="18" charset="2"/>
              </a:rPr>
              <a:t>．设置项目符号和编号</a:t>
            </a:r>
          </a:p>
          <a:p>
            <a:pPr lvl="1"/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1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）添加项目符号和编号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2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）自定义项目符号和编号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3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）添加多级列表。</a:t>
            </a:r>
          </a:p>
          <a:p>
            <a:pPr lvl="1"/>
            <a:r>
              <a:rPr lang="en-US" altLang="zh-CN" sz="1600" b="1" kern="100" dirty="0">
                <a:latin typeface="+mn-ea"/>
                <a:sym typeface="Symbol" panose="05050102010706020507" pitchFamily="18" charset="2"/>
              </a:rPr>
              <a:t>3</a:t>
            </a:r>
            <a:r>
              <a:rPr lang="zh-CN" altLang="en-US" sz="1600" b="1" kern="100" dirty="0">
                <a:latin typeface="+mn-ea"/>
                <a:sym typeface="Symbol" panose="05050102010706020507" pitchFamily="18" charset="2"/>
              </a:rPr>
              <a:t>．设置边框和底纹</a:t>
            </a:r>
          </a:p>
          <a:p>
            <a:pPr lvl="1"/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1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）设置边框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2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）设置底纹。</a:t>
            </a:r>
          </a:p>
          <a:p>
            <a:pPr lvl="1"/>
            <a:r>
              <a:rPr lang="en-US" altLang="zh-CN" sz="1600" b="1" kern="100" dirty="0">
                <a:latin typeface="+mn-ea"/>
                <a:sym typeface="Symbol" panose="05050102010706020507" pitchFamily="18" charset="2"/>
              </a:rPr>
              <a:t>4</a:t>
            </a:r>
            <a:r>
              <a:rPr lang="zh-CN" altLang="en-US" sz="1600" b="1" kern="100" dirty="0">
                <a:latin typeface="+mn-ea"/>
                <a:sym typeface="Symbol" panose="05050102010706020507" pitchFamily="18" charset="2"/>
              </a:rPr>
              <a:t>．设置分页、分节和分栏</a:t>
            </a:r>
          </a:p>
          <a:p>
            <a:pPr lvl="1"/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1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）分页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2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）分节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3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）分栏。</a:t>
            </a:r>
          </a:p>
          <a:p>
            <a:pPr lvl="1"/>
            <a:r>
              <a:rPr lang="en-US" altLang="zh-CN" sz="1600" b="1" kern="100" dirty="0">
                <a:latin typeface="+mn-ea"/>
                <a:sym typeface="Symbol" panose="05050102010706020507" pitchFamily="18" charset="2"/>
              </a:rPr>
              <a:t>5</a:t>
            </a:r>
            <a:r>
              <a:rPr lang="zh-CN" altLang="en-US" sz="1600" b="1" kern="100" dirty="0">
                <a:latin typeface="+mn-ea"/>
                <a:sym typeface="Symbol" panose="05050102010706020507" pitchFamily="18" charset="2"/>
              </a:rPr>
              <a:t>．样式的使用和管理</a:t>
            </a:r>
          </a:p>
          <a:p>
            <a:pPr lvl="1"/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1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）应用样式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2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）管理样式</a:t>
            </a:r>
            <a:r>
              <a:rPr lang="zh-CN" altLang="en-US" sz="1600" kern="100" dirty="0" smtClean="0">
                <a:latin typeface="+mn-ea"/>
                <a:sym typeface="Symbol" panose="05050102010706020507" pitchFamily="18" charset="2"/>
              </a:rPr>
              <a:t>。（</a:t>
            </a:r>
            <a:r>
              <a:rPr lang="en-US" altLang="zh-CN" sz="1600" kern="100" dirty="0">
                <a:latin typeface="+mn-ea"/>
                <a:sym typeface="Symbol" panose="05050102010706020507" pitchFamily="18" charset="2"/>
              </a:rPr>
              <a:t>3</a:t>
            </a:r>
            <a:r>
              <a:rPr lang="zh-CN" altLang="en-US" sz="1600" kern="100" dirty="0">
                <a:latin typeface="+mn-ea"/>
                <a:sym typeface="Symbol" panose="05050102010706020507" pitchFamily="18" charset="2"/>
              </a:rPr>
              <a:t>）样式集。</a:t>
            </a:r>
          </a:p>
          <a:p>
            <a:pPr lvl="1"/>
            <a:endParaRPr lang="zh-CN" altLang="en-US" sz="1600" b="1" kern="100" dirty="0">
              <a:latin typeface="等线 Light" panose="02010600030101010101" pitchFamily="2" charset="-122"/>
              <a:ea typeface="等线 Light" panose="02010600030101010101" pitchFamily="2" charset="-122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98794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3.2.4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表格制作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1700" b="1" dirty="0">
                <a:latin typeface="+mn-ea"/>
              </a:rPr>
              <a:t>1</a:t>
            </a:r>
            <a:r>
              <a:rPr lang="zh-CN" altLang="en-US" sz="1700" b="1" dirty="0">
                <a:latin typeface="+mn-ea"/>
              </a:rPr>
              <a:t>．创建表格</a:t>
            </a:r>
          </a:p>
          <a:p>
            <a:r>
              <a:rPr lang="zh-CN" altLang="en-US" sz="1700" dirty="0">
                <a:latin typeface="+mn-ea"/>
              </a:rPr>
              <a:t>（</a:t>
            </a:r>
            <a:r>
              <a:rPr lang="en-US" altLang="zh-CN" sz="1700" dirty="0">
                <a:latin typeface="+mn-ea"/>
              </a:rPr>
              <a:t>1</a:t>
            </a:r>
            <a:r>
              <a:rPr lang="zh-CN" altLang="en-US" sz="1700" dirty="0">
                <a:latin typeface="+mn-ea"/>
              </a:rPr>
              <a:t>）插入表格</a:t>
            </a:r>
            <a:r>
              <a:rPr lang="zh-CN" altLang="en-US" sz="1700" dirty="0" smtClean="0">
                <a:latin typeface="+mn-ea"/>
              </a:rPr>
              <a:t>。（</a:t>
            </a:r>
            <a:r>
              <a:rPr lang="en-US" altLang="zh-CN" sz="1700" dirty="0">
                <a:latin typeface="+mn-ea"/>
              </a:rPr>
              <a:t>2</a:t>
            </a:r>
            <a:r>
              <a:rPr lang="zh-CN" altLang="en-US" sz="1700" dirty="0">
                <a:latin typeface="+mn-ea"/>
              </a:rPr>
              <a:t>）绘制表格</a:t>
            </a:r>
            <a:r>
              <a:rPr lang="zh-CN" altLang="en-US" sz="1700" dirty="0" smtClean="0">
                <a:latin typeface="+mn-ea"/>
              </a:rPr>
              <a:t>。（</a:t>
            </a:r>
            <a:r>
              <a:rPr lang="en-US" altLang="zh-CN" sz="1700" dirty="0">
                <a:latin typeface="+mn-ea"/>
              </a:rPr>
              <a:t>3</a:t>
            </a:r>
            <a:r>
              <a:rPr lang="zh-CN" altLang="en-US" sz="1700" dirty="0">
                <a:latin typeface="+mn-ea"/>
              </a:rPr>
              <a:t>）文本转换成表格</a:t>
            </a:r>
            <a:r>
              <a:rPr lang="zh-CN" altLang="en-US" sz="1700" dirty="0" smtClean="0">
                <a:latin typeface="+mn-ea"/>
              </a:rPr>
              <a:t>。（</a:t>
            </a:r>
            <a:r>
              <a:rPr lang="en-US" altLang="zh-CN" sz="1700" dirty="0">
                <a:latin typeface="+mn-ea"/>
              </a:rPr>
              <a:t>4</a:t>
            </a:r>
            <a:r>
              <a:rPr lang="zh-CN" altLang="en-US" sz="1700" dirty="0">
                <a:latin typeface="+mn-ea"/>
              </a:rPr>
              <a:t>）快速表格。</a:t>
            </a:r>
          </a:p>
          <a:p>
            <a:pPr>
              <a:lnSpc>
                <a:spcPct val="100000"/>
              </a:lnSpc>
            </a:pPr>
            <a:r>
              <a:rPr lang="en-US" altLang="zh-CN" sz="1700" b="1" dirty="0">
                <a:latin typeface="+mn-ea"/>
              </a:rPr>
              <a:t>2</a:t>
            </a:r>
            <a:r>
              <a:rPr lang="zh-CN" altLang="en-US" sz="1700" b="1" dirty="0">
                <a:latin typeface="+mn-ea"/>
              </a:rPr>
              <a:t>．表格的基本操作</a:t>
            </a:r>
          </a:p>
          <a:p>
            <a:r>
              <a:rPr lang="zh-CN" altLang="en-US" sz="1700" dirty="0">
                <a:latin typeface="+mn-ea"/>
              </a:rPr>
              <a:t>（</a:t>
            </a:r>
            <a:r>
              <a:rPr lang="en-US" altLang="zh-CN" sz="1700" dirty="0">
                <a:latin typeface="+mn-ea"/>
              </a:rPr>
              <a:t>1</a:t>
            </a:r>
            <a:r>
              <a:rPr lang="zh-CN" altLang="en-US" sz="1700" dirty="0">
                <a:latin typeface="+mn-ea"/>
              </a:rPr>
              <a:t>）选择操作区域</a:t>
            </a:r>
            <a:r>
              <a:rPr lang="zh-CN" altLang="en-US" sz="1700" dirty="0" smtClean="0">
                <a:latin typeface="+mn-ea"/>
              </a:rPr>
              <a:t>。           （</a:t>
            </a:r>
            <a:r>
              <a:rPr lang="en-US" altLang="zh-CN" sz="1700" dirty="0">
                <a:latin typeface="+mn-ea"/>
              </a:rPr>
              <a:t>2</a:t>
            </a:r>
            <a:r>
              <a:rPr lang="zh-CN" altLang="en-US" sz="1700" dirty="0">
                <a:latin typeface="+mn-ea"/>
              </a:rPr>
              <a:t>）行和列的插入与删除</a:t>
            </a:r>
            <a:r>
              <a:rPr lang="zh-CN" altLang="en-US" sz="1700" dirty="0" smtClean="0">
                <a:latin typeface="+mn-ea"/>
              </a:rPr>
              <a:t>。</a:t>
            </a:r>
            <a:endParaRPr lang="en-US" altLang="zh-CN" sz="1700" dirty="0" smtClean="0">
              <a:latin typeface="+mn-ea"/>
            </a:endParaRPr>
          </a:p>
          <a:p>
            <a:r>
              <a:rPr lang="zh-CN" altLang="en-US" sz="1700" dirty="0" smtClean="0">
                <a:latin typeface="+mn-ea"/>
              </a:rPr>
              <a:t>（</a:t>
            </a:r>
            <a:r>
              <a:rPr lang="en-US" altLang="zh-CN" sz="1700" dirty="0">
                <a:latin typeface="+mn-ea"/>
              </a:rPr>
              <a:t>3</a:t>
            </a:r>
            <a:r>
              <a:rPr lang="zh-CN" altLang="en-US" sz="1700" dirty="0">
                <a:latin typeface="+mn-ea"/>
              </a:rPr>
              <a:t>）行高、列宽的调整</a:t>
            </a:r>
            <a:r>
              <a:rPr lang="zh-CN" altLang="en-US" sz="1700" dirty="0" smtClean="0">
                <a:latin typeface="+mn-ea"/>
              </a:rPr>
              <a:t>。       （</a:t>
            </a:r>
            <a:r>
              <a:rPr lang="en-US" altLang="zh-CN" sz="1700" dirty="0">
                <a:latin typeface="+mn-ea"/>
              </a:rPr>
              <a:t>4</a:t>
            </a:r>
            <a:r>
              <a:rPr lang="zh-CN" altLang="en-US" sz="1700" dirty="0">
                <a:latin typeface="+mn-ea"/>
              </a:rPr>
              <a:t>）单元格、表格的合并与拆分。</a:t>
            </a:r>
          </a:p>
          <a:p>
            <a:pPr>
              <a:lnSpc>
                <a:spcPct val="110000"/>
              </a:lnSpc>
            </a:pPr>
            <a:r>
              <a:rPr lang="en-US" altLang="zh-CN" sz="1700" b="1" dirty="0">
                <a:latin typeface="+mn-ea"/>
              </a:rPr>
              <a:t>3</a:t>
            </a:r>
            <a:r>
              <a:rPr lang="zh-CN" altLang="en-US" sz="1700" b="1" dirty="0">
                <a:latin typeface="+mn-ea"/>
              </a:rPr>
              <a:t>．表格的格式化</a:t>
            </a:r>
          </a:p>
          <a:p>
            <a:r>
              <a:rPr lang="zh-CN" altLang="en-US" sz="1700" dirty="0">
                <a:latin typeface="+mn-ea"/>
              </a:rPr>
              <a:t>（</a:t>
            </a:r>
            <a:r>
              <a:rPr lang="en-US" altLang="zh-CN" sz="1700" dirty="0">
                <a:latin typeface="+mn-ea"/>
              </a:rPr>
              <a:t>1</a:t>
            </a:r>
            <a:r>
              <a:rPr lang="zh-CN" altLang="en-US" sz="1700" dirty="0">
                <a:latin typeface="+mn-ea"/>
              </a:rPr>
              <a:t>）设置表格字体格式和对齐方式。</a:t>
            </a:r>
          </a:p>
          <a:p>
            <a:r>
              <a:rPr lang="zh-CN" altLang="en-US" sz="1700" dirty="0">
                <a:latin typeface="+mn-ea"/>
              </a:rPr>
              <a:t>（</a:t>
            </a:r>
            <a:r>
              <a:rPr lang="en-US" altLang="zh-CN" sz="1700" dirty="0">
                <a:latin typeface="+mn-ea"/>
              </a:rPr>
              <a:t>2</a:t>
            </a:r>
            <a:r>
              <a:rPr lang="zh-CN" altLang="en-US" sz="1700" dirty="0">
                <a:latin typeface="+mn-ea"/>
              </a:rPr>
              <a:t>）套用表格样式。</a:t>
            </a:r>
          </a:p>
          <a:p>
            <a:r>
              <a:rPr lang="zh-CN" altLang="en-US" sz="1700" dirty="0">
                <a:latin typeface="+mn-ea"/>
              </a:rPr>
              <a:t>（</a:t>
            </a:r>
            <a:r>
              <a:rPr lang="en-US" altLang="zh-CN" sz="1700" dirty="0">
                <a:latin typeface="+mn-ea"/>
              </a:rPr>
              <a:t>3</a:t>
            </a:r>
            <a:r>
              <a:rPr lang="zh-CN" altLang="en-US" sz="1700" dirty="0">
                <a:latin typeface="+mn-ea"/>
              </a:rPr>
              <a:t>）重复标题行。</a:t>
            </a:r>
          </a:p>
          <a:p>
            <a:pPr>
              <a:lnSpc>
                <a:spcPct val="120000"/>
              </a:lnSpc>
            </a:pPr>
            <a:r>
              <a:rPr lang="en-US" altLang="zh-CN" sz="1700" b="1" dirty="0">
                <a:latin typeface="+mn-ea"/>
              </a:rPr>
              <a:t>4</a:t>
            </a:r>
            <a:r>
              <a:rPr lang="zh-CN" altLang="en-US" sz="1700" b="1" dirty="0">
                <a:latin typeface="+mn-ea"/>
              </a:rPr>
              <a:t>．表格数据的处理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2161087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205</TotalTime>
  <Words>2081</Words>
  <Application>Microsoft Office PowerPoint</Application>
  <PresentationFormat>宽屏</PresentationFormat>
  <Paragraphs>243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6" baseType="lpstr">
      <vt:lpstr>等线</vt:lpstr>
      <vt:lpstr>等线 Light</vt:lpstr>
      <vt:lpstr>黑体</vt:lpstr>
      <vt:lpstr>宋体</vt:lpstr>
      <vt:lpstr>Calibri</vt:lpstr>
      <vt:lpstr>Calibri Light</vt:lpstr>
      <vt:lpstr>Symbol</vt:lpstr>
      <vt:lpstr>Times New Roman</vt:lpstr>
      <vt:lpstr>回顾</vt:lpstr>
      <vt:lpstr>第3章   办公应用软件Office</vt:lpstr>
      <vt:lpstr>3.1  Office 2016概述</vt:lpstr>
      <vt:lpstr>3.1.3  Office 2016应用程序工作界面</vt:lpstr>
      <vt:lpstr>3.1.4  Office的文档操作</vt:lpstr>
      <vt:lpstr>3.1.5   使用Office帮助信息</vt:lpstr>
      <vt:lpstr>3.2  字处理软件Word</vt:lpstr>
      <vt:lpstr>PowerPoint 演示文稿</vt:lpstr>
      <vt:lpstr>3.2.3 文档格式化与排版</vt:lpstr>
      <vt:lpstr>3.2.4  表格制作</vt:lpstr>
      <vt:lpstr>3.2.5  图文混排</vt:lpstr>
      <vt:lpstr>3.2.6  页面设置与打印</vt:lpstr>
      <vt:lpstr>3.2.7  Word的高级应用</vt:lpstr>
      <vt:lpstr>3.3  电子表格软件Excel</vt:lpstr>
      <vt:lpstr>3.3.2 Excel 2016的基本操作</vt:lpstr>
      <vt:lpstr>3.3.3 公式与函数</vt:lpstr>
      <vt:lpstr>PowerPoint 演示文稿</vt:lpstr>
      <vt:lpstr>3.3.4  格式化工作表</vt:lpstr>
      <vt:lpstr>3.3.5 数据处理</vt:lpstr>
      <vt:lpstr>3.3.6 使用图表</vt:lpstr>
      <vt:lpstr>3.3.7  页面设置与打印</vt:lpstr>
      <vt:lpstr>3.4 演示文稿软件PowerPoint</vt:lpstr>
      <vt:lpstr>3.4.2  幻灯片页面内容的编辑</vt:lpstr>
      <vt:lpstr>3.4.3 幻灯片页面外观的修饰</vt:lpstr>
      <vt:lpstr>3.4.4 演示文稿的动画效果和动作设置</vt:lpstr>
      <vt:lpstr>3.4.5  演示文稿的放映和输出</vt:lpstr>
      <vt:lpstr>3.5 国产办公软件</vt:lpstr>
      <vt:lpstr>3.6 在线办公软件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第3章  字处理软件Word 2016</dc:title>
  <dc:creator>eyi0213@sina.com</dc:creator>
  <cp:lastModifiedBy>dell</cp:lastModifiedBy>
  <cp:revision>17</cp:revision>
  <dcterms:created xsi:type="dcterms:W3CDTF">2020-09-03T02:22:22Z</dcterms:created>
  <dcterms:modified xsi:type="dcterms:W3CDTF">2020-09-15T00:24:34Z</dcterms:modified>
</cp:coreProperties>
</file>